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7" r:id="rId2"/>
    <p:sldId id="297" r:id="rId3"/>
    <p:sldId id="289" r:id="rId4"/>
    <p:sldId id="256" r:id="rId5"/>
    <p:sldId id="311" r:id="rId6"/>
    <p:sldId id="326" r:id="rId7"/>
    <p:sldId id="338" r:id="rId8"/>
    <p:sldId id="298" r:id="rId9"/>
    <p:sldId id="285" r:id="rId10"/>
    <p:sldId id="322" r:id="rId11"/>
    <p:sldId id="337" r:id="rId12"/>
    <p:sldId id="333" r:id="rId13"/>
    <p:sldId id="334" r:id="rId14"/>
    <p:sldId id="339" r:id="rId15"/>
    <p:sldId id="325" r:id="rId16"/>
    <p:sldId id="306" r:id="rId17"/>
    <p:sldId id="309" r:id="rId18"/>
    <p:sldId id="327" r:id="rId19"/>
    <p:sldId id="328" r:id="rId20"/>
    <p:sldId id="313" r:id="rId21"/>
    <p:sldId id="342" r:id="rId22"/>
    <p:sldId id="332" r:id="rId23"/>
    <p:sldId id="314" r:id="rId24"/>
    <p:sldId id="312" r:id="rId25"/>
    <p:sldId id="329" r:id="rId26"/>
    <p:sldId id="341" r:id="rId27"/>
    <p:sldId id="330" r:id="rId28"/>
    <p:sldId id="340" r:id="rId29"/>
    <p:sldId id="323" r:id="rId30"/>
    <p:sldId id="284" r:id="rId31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7" autoAdjust="0"/>
  </p:normalViewPr>
  <p:slideViewPr>
    <p:cSldViewPr>
      <p:cViewPr varScale="1">
        <p:scale>
          <a:sx n="108" d="100"/>
          <a:sy n="108" d="100"/>
        </p:scale>
        <p:origin x="169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701293-8848-4F65-9389-38F5B19EDF91}" type="datetimeFigureOut">
              <a:rPr lang="sv-SE"/>
              <a:pPr>
                <a:defRPr/>
              </a:pPr>
              <a:t>2021-07-01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DC3B3F-4073-4F89-BE86-227B4B8A146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15363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54FE90-442A-4B5B-BC1A-7978895BB2B2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sv-SE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21507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B60F21-E464-4A86-9113-7886BC476B6E}" type="slidenum">
              <a:rPr lang="sv-SE" sz="1200">
                <a:latin typeface="Calibri" pitchFamily="34" charset="0"/>
              </a:rPr>
              <a:pPr algn="r"/>
              <a:t>10</a:t>
            </a:fld>
            <a:endParaRPr lang="sv-SE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664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37891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E38A2-C614-4EAD-8203-D523F2272793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sv-SE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8371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73A1600-26B4-49E4-8B1C-D8BA0B712374}" type="slidenum">
              <a:rPr lang="sv-SE" sz="1200">
                <a:latin typeface="+mn-lt"/>
              </a:rPr>
              <a:pPr algn="r">
                <a:defRPr/>
              </a:pPr>
              <a:t>12</a:t>
            </a:fld>
            <a:endParaRPr lang="sv-SE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44035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42BEF4B-B3BE-4FE6-BCF8-D12D49D3FE6E}" type="slidenum">
              <a:rPr lang="sv-SE" sz="1200">
                <a:latin typeface="+mn-lt"/>
              </a:rPr>
              <a:pPr algn="r">
                <a:defRPr/>
              </a:pPr>
              <a:t>13</a:t>
            </a:fld>
            <a:endParaRPr lang="sv-SE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5954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44035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42BEF4B-B3BE-4FE6-BCF8-D12D49D3FE6E}" type="slidenum">
              <a:rPr lang="sv-SE" sz="1200">
                <a:latin typeface="+mn-lt"/>
              </a:rPr>
              <a:pPr algn="r">
                <a:defRPr/>
              </a:pPr>
              <a:t>14</a:t>
            </a:fld>
            <a:endParaRPr lang="sv-SE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9870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F85D0FD-B116-4B5B-80BE-B9A6D8BFE7B6}" type="slidenum">
              <a:rPr lang="sv-SE" sz="1200">
                <a:latin typeface="+mn-lt"/>
              </a:rPr>
              <a:pPr algn="r">
                <a:defRPr/>
              </a:pPr>
              <a:t>15</a:t>
            </a:fld>
            <a:endParaRPr lang="sv-SE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7450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F85D0FD-B116-4B5B-80BE-B9A6D8BFE7B6}" type="slidenum">
              <a:rPr lang="sv-SE" sz="1200">
                <a:latin typeface="+mn-lt"/>
              </a:rPr>
              <a:pPr algn="r">
                <a:defRPr/>
              </a:pPr>
              <a:t>16</a:t>
            </a:fld>
            <a:endParaRPr lang="sv-SE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44035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42BEF4B-B3BE-4FE6-BCF8-D12D49D3FE6E}" type="slidenum">
              <a:rPr lang="sv-SE" sz="1200">
                <a:latin typeface="+mn-lt"/>
              </a:rPr>
              <a:pPr algn="r">
                <a:defRPr/>
              </a:pPr>
              <a:t>17</a:t>
            </a:fld>
            <a:endParaRPr lang="sv-SE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9454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35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924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A3F06E-E8D0-4C7F-B643-5C35D5AAF32A}" type="slidenum">
              <a:rPr lang="sv-SE" sz="1200">
                <a:latin typeface="Calibri" pitchFamily="34" charset="0"/>
              </a:rPr>
              <a:pPr algn="r"/>
              <a:t>2</a:t>
            </a:fld>
            <a:endParaRPr lang="sv-SE" sz="1200">
              <a:latin typeface="Calibri" pitchFamily="34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71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0500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1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8167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415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0618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5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2227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34F0C3-11B4-4FBA-910B-6519188EF6F5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sv-SE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tshållare för bildobjekt 1">
            <a:extLst>
              <a:ext uri="{FF2B5EF4-FFF2-40B4-BE49-F238E27FC236}">
                <a16:creationId xmlns:a16="http://schemas.microsoft.com/office/drawing/2014/main" id="{0C001F3F-B69A-4F3F-ABFE-E113B5B850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Platshållare för anteckningar 2">
            <a:extLst>
              <a:ext uri="{FF2B5EF4-FFF2-40B4-BE49-F238E27FC236}">
                <a16:creationId xmlns:a16="http://schemas.microsoft.com/office/drawing/2014/main" id="{D423B429-6267-4BF7-A294-1C5406A829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/>
          </a:p>
        </p:txBody>
      </p:sp>
      <p:sp>
        <p:nvSpPr>
          <p:cNvPr id="19459" name="Platshållare för bildnummer 3">
            <a:extLst>
              <a:ext uri="{FF2B5EF4-FFF2-40B4-BE49-F238E27FC236}">
                <a16:creationId xmlns:a16="http://schemas.microsoft.com/office/drawing/2014/main" id="{26A9EC45-A7F9-4944-9F97-943AC98863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fld id="{686AF725-962B-4F33-AC57-CAD84687017F}" type="slidenum">
              <a:rPr lang="sv-SE" altLang="sv-SE">
                <a:latin typeface="Calibri" panose="020F0502020204030204" pitchFamily="34" charset="0"/>
              </a:rPr>
              <a:pPr/>
              <a:t>3</a:t>
            </a:fld>
            <a:endParaRPr lang="sv-SE" altLang="sv-S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23555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CCC17A-C40D-4976-86A0-F6FDE8C972B0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sv-SE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21507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B60F21-E464-4A86-9113-7886BC476B6E}" type="slidenum">
              <a:rPr lang="sv-SE" sz="1200">
                <a:latin typeface="Calibri" pitchFamily="34" charset="0"/>
              </a:rPr>
              <a:pPr algn="r"/>
              <a:t>5</a:t>
            </a:fld>
            <a:endParaRPr lang="sv-SE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506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21507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B60F21-E464-4A86-9113-7886BC476B6E}" type="slidenum">
              <a:rPr lang="sv-SE" sz="1200">
                <a:latin typeface="Calibri" pitchFamily="34" charset="0"/>
              </a:rPr>
              <a:pPr algn="r"/>
              <a:t>6</a:t>
            </a:fld>
            <a:endParaRPr lang="sv-SE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92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21507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B60F21-E464-4A86-9113-7886BC476B6E}" type="slidenum">
              <a:rPr lang="sv-SE" sz="1200">
                <a:latin typeface="Calibri" pitchFamily="34" charset="0"/>
              </a:rPr>
              <a:pPr algn="r"/>
              <a:t>7</a:t>
            </a:fld>
            <a:endParaRPr lang="sv-SE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50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21507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B60F21-E464-4A86-9113-7886BC476B6E}" type="slidenum">
              <a:rPr lang="sv-SE" sz="1200">
                <a:latin typeface="Calibri" pitchFamily="34" charset="0"/>
              </a:rPr>
              <a:pPr algn="r"/>
              <a:t>8</a:t>
            </a:fld>
            <a:endParaRPr lang="sv-SE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37891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E38A2-C614-4EAD-8203-D523F2272793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sv-SE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ätvinklig triangel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ihandsfigur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ihandsfigur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ihandsfigu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Ra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ubri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17" name="Underrubri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v-SE"/>
              <a:t>Klicka här för att ändra format på underrubrik i bakgrunden</a:t>
            </a:r>
            <a:endParaRPr lang="en-US"/>
          </a:p>
        </p:txBody>
      </p:sp>
      <p:sp>
        <p:nvSpPr>
          <p:cNvPr id="11" name="Platshållare fö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3EA1BC6-D732-4333-B1C7-616C4B80A7A7}" type="datetimeFigureOut">
              <a:rPr lang="sv-SE"/>
              <a:pPr>
                <a:defRPr/>
              </a:pPr>
              <a:t>2021-07-01</a:t>
            </a:fld>
            <a:endParaRPr lang="sv-SE"/>
          </a:p>
        </p:txBody>
      </p:sp>
      <p:sp>
        <p:nvSpPr>
          <p:cNvPr id="12" name="Platshållare för sidfo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13" name="Platshållare för bild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025D9F4-5C2F-4274-821D-509960A679D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06CFF-0CA2-49BE-867C-6868682663D8}" type="datetimeFigureOut">
              <a:rPr lang="sv-SE"/>
              <a:pPr>
                <a:defRPr/>
              </a:pPr>
              <a:t>2021-07-01</a:t>
            </a:fld>
            <a:endParaRPr lang="sv-SE"/>
          </a:p>
        </p:txBody>
      </p:sp>
      <p:sp>
        <p:nvSpPr>
          <p:cNvPr id="5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9F0F-576F-4C09-930D-355713551AA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3E710-6F41-4F4A-8BDB-AA363AAE2FCD}" type="datetimeFigureOut">
              <a:rPr lang="sv-SE"/>
              <a:pPr>
                <a:defRPr/>
              </a:pPr>
              <a:t>2021-07-01</a:t>
            </a:fld>
            <a:endParaRPr lang="sv-SE"/>
          </a:p>
        </p:txBody>
      </p:sp>
      <p:sp>
        <p:nvSpPr>
          <p:cNvPr id="5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1D820-37E8-4427-9E5A-BA8651EA87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4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22FFF-BBD8-4A05-81DC-E27BBFC4AAB8}" type="datetimeFigureOut">
              <a:rPr lang="sv-SE"/>
              <a:pPr>
                <a:defRPr/>
              </a:pPr>
              <a:t>2021-07-01</a:t>
            </a:fld>
            <a:endParaRPr lang="sv-SE"/>
          </a:p>
        </p:txBody>
      </p:sp>
      <p:sp>
        <p:nvSpPr>
          <p:cNvPr id="5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EA678-EE9D-4F6C-A687-8FE6F07DC86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-form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V-form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8DABEC-6955-42A8-B772-5C63B12FAC24}" type="datetimeFigureOut">
              <a:rPr lang="sv-SE"/>
              <a:pPr>
                <a:defRPr/>
              </a:pPr>
              <a:t>2021-07-01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33A1B9-4FEA-476D-9080-DF3B5308A69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C50595-A801-4073-A828-A604CAA58130}" type="datetimeFigureOut">
              <a:rPr lang="sv-SE"/>
              <a:pPr>
                <a:defRPr/>
              </a:pPr>
              <a:t>2021-07-01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B4A1F8-B6A1-4A6F-BC8B-AB4C6872058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11D924-2447-47EF-9403-2BE09B57ABE9}" type="datetimeFigureOut">
              <a:rPr lang="sv-SE"/>
              <a:pPr>
                <a:defRPr/>
              </a:pPr>
              <a:t>2021-07-01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3BF6DA-A9CC-4CEA-BE3F-2146B18FB3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3A4D91-C723-4B3D-824B-C9FFCA205BA8}" type="datetimeFigureOut">
              <a:rPr lang="sv-SE"/>
              <a:pPr>
                <a:defRPr/>
              </a:pPr>
              <a:t>2021-07-01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C8D2F6-21C8-4E47-AAE7-FEB68EFA3FC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3586D-4679-48C3-8FDC-27177A19313F}" type="datetimeFigureOut">
              <a:rPr lang="sv-SE"/>
              <a:pPr>
                <a:defRPr/>
              </a:pPr>
              <a:t>2021-07-01</a:t>
            </a:fld>
            <a:endParaRPr lang="sv-SE"/>
          </a:p>
        </p:txBody>
      </p:sp>
      <p:sp>
        <p:nvSpPr>
          <p:cNvPr id="3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99A5A-5F90-465C-A74D-748801CC0D5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C44520-8314-4BE2-B6CA-CA76BA612D46}" type="datetimeFigureOut">
              <a:rPr lang="sv-SE"/>
              <a:pPr>
                <a:defRPr/>
              </a:pPr>
              <a:t>2021-07-01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899D53-7887-4803-8CCD-A4BBC10BD71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ihandsfigur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ihandsfigur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ätvinklig triangel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a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V-form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V-form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11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D648CD1-612F-4C04-B157-383332CBA4DA}" type="datetimeFigureOut">
              <a:rPr lang="sv-SE"/>
              <a:pPr>
                <a:defRPr/>
              </a:pPr>
              <a:t>2021-07-01</a:t>
            </a:fld>
            <a:endParaRPr lang="sv-SE"/>
          </a:p>
        </p:txBody>
      </p:sp>
      <p:sp>
        <p:nvSpPr>
          <p:cNvPr id="12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13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9F2B9A-117E-4FED-88BD-AFDF8F8A6BE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ihandsfigur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ätvinklig triangel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Ra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1033" name="Platshållare för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9175A0C-2151-473A-8C29-F99F2DC46C9C}" type="datetimeFigureOut">
              <a:rPr lang="sv-SE"/>
              <a:pPr>
                <a:defRPr/>
              </a:pPr>
              <a:t>2021-07-01</a:t>
            </a:fld>
            <a:endParaRPr lang="sv-SE"/>
          </a:p>
        </p:txBody>
      </p:sp>
      <p:sp>
        <p:nvSpPr>
          <p:cNvPr id="22" name="Platshållare för sidfot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A240480-337F-446E-AD30-AE0E536E239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8" r:id="rId4"/>
    <p:sldLayoutId id="2147483699" r:id="rId5"/>
    <p:sldLayoutId id="2147483700" r:id="rId6"/>
    <p:sldLayoutId id="2147483694" r:id="rId7"/>
    <p:sldLayoutId id="2147483701" r:id="rId8"/>
    <p:sldLayoutId id="2147483702" r:id="rId9"/>
    <p:sldLayoutId id="2147483693" r:id="rId10"/>
    <p:sldLayoutId id="21474836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ZK2RtdIK_e0" TargetMode="External"/><Relationship Id="rId4" Type="http://schemas.openxmlformats.org/officeDocument/2006/relationships/hyperlink" Target="http://www.youtube.com/watch?v=HU7RE3Jm3b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edit?mid=1NgcNrP7tE1DlDEef-NoOcD4AiQb0tChd&amp;usp=sharin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nt-dagvatten.se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arosrorsvets.s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http://www.flexiclean.e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Dagvatten – en miljöpåverkan</a:t>
            </a:r>
          </a:p>
        </p:txBody>
      </p:sp>
      <p:pic>
        <p:nvPicPr>
          <p:cNvPr id="14338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14339" name="Bildobjekt 5" descr="Dagvattenutloppslednin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268413"/>
            <a:ext cx="8064500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>
          <a:xfrm>
            <a:off x="452437" y="280988"/>
            <a:ext cx="8401081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err="1"/>
              <a:t>Högsta</a:t>
            </a:r>
            <a:r>
              <a:rPr lang="en-US" sz="2000" dirty="0"/>
              <a:t> </a:t>
            </a:r>
            <a:r>
              <a:rPr lang="en-US" sz="2000" dirty="0" err="1"/>
              <a:t>flödet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marknaden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ändå</a:t>
            </a:r>
            <a:r>
              <a:rPr lang="en-US" sz="2000" dirty="0"/>
              <a:t> </a:t>
            </a:r>
            <a:r>
              <a:rPr lang="en-US" sz="2000" dirty="0" err="1"/>
              <a:t>bäst</a:t>
            </a:r>
            <a:r>
              <a:rPr lang="en-US" sz="2000" dirty="0"/>
              <a:t> </a:t>
            </a:r>
            <a:r>
              <a:rPr lang="en-US" sz="2000" dirty="0" err="1"/>
              <a:t>reningseffekt</a:t>
            </a:r>
            <a:r>
              <a:rPr lang="en-US" sz="2000" dirty="0"/>
              <a:t>.</a:t>
            </a:r>
            <a:br>
              <a:rPr lang="en-US" sz="2000" dirty="0"/>
            </a:br>
            <a:endParaRPr lang="sv-SE" sz="2000" dirty="0"/>
          </a:p>
        </p:txBody>
      </p:sp>
      <p:pic>
        <p:nvPicPr>
          <p:cNvPr id="20482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20483" name="Picture 4" descr="flexicleanga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000125"/>
            <a:ext cx="3606800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ruta 7"/>
          <p:cNvSpPr txBox="1">
            <a:spLocks noChangeArrowheads="1"/>
          </p:cNvSpPr>
          <p:nvPr/>
        </p:nvSpPr>
        <p:spPr bwMode="auto">
          <a:xfrm>
            <a:off x="714375" y="1593850"/>
            <a:ext cx="4357688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dirty="0" err="1">
                <a:latin typeface="Lucida Sans" pitchFamily="34" charset="0"/>
              </a:rPr>
              <a:t>Flödar</a:t>
            </a:r>
            <a:r>
              <a:rPr lang="en-US" sz="1600" dirty="0">
                <a:latin typeface="Lucida Sans" pitchFamily="34" charset="0"/>
              </a:rPr>
              <a:t> 160l/min </a:t>
            </a:r>
            <a:r>
              <a:rPr lang="en-US" sz="1600" dirty="0" err="1">
                <a:latin typeface="Lucida Sans" pitchFamily="34" charset="0"/>
              </a:rPr>
              <a:t>filtrerat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vatten</a:t>
            </a:r>
            <a:r>
              <a:rPr lang="en-US" sz="1600" dirty="0">
                <a:latin typeface="Lucida Sans" pitchFamily="34" charset="0"/>
              </a:rPr>
              <a:t>. </a:t>
            </a:r>
          </a:p>
          <a:p>
            <a:pPr>
              <a:buFont typeface="Arial" charset="0"/>
              <a:buChar char="•"/>
            </a:pPr>
            <a:endParaRPr lang="en-US" sz="1600" dirty="0">
              <a:latin typeface="Lucida Sans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600" dirty="0" err="1">
                <a:latin typeface="Lucida Sans" pitchFamily="34" charset="0"/>
              </a:rPr>
              <a:t>Efter</a:t>
            </a:r>
            <a:r>
              <a:rPr lang="en-US" sz="1600" dirty="0">
                <a:latin typeface="Lucida Sans" pitchFamily="34" charset="0"/>
              </a:rPr>
              <a:t> “First-Flush” </a:t>
            </a:r>
            <a:r>
              <a:rPr lang="en-US" sz="1600" dirty="0" err="1">
                <a:latin typeface="Lucida Sans" pitchFamily="34" charset="0"/>
              </a:rPr>
              <a:t>passerar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vattnet</a:t>
            </a:r>
            <a:r>
              <a:rPr lang="en-US" sz="1600" dirty="0">
                <a:latin typeface="Lucida Sans" pitchFamily="34" charset="0"/>
              </a:rPr>
              <a:t> I </a:t>
            </a:r>
            <a:r>
              <a:rPr lang="en-US" sz="1600" dirty="0" err="1">
                <a:latin typeface="Lucida Sans" pitchFamily="34" charset="0"/>
              </a:rPr>
              <a:t>en</a:t>
            </a:r>
            <a:r>
              <a:rPr lang="en-US" sz="1600" dirty="0">
                <a:latin typeface="Lucida Sans" pitchFamily="34" charset="0"/>
              </a:rPr>
              <a:t> by-pass I </a:t>
            </a:r>
            <a:r>
              <a:rPr lang="en-US" sz="1600" dirty="0" err="1">
                <a:latin typeface="Lucida Sans" pitchFamily="34" charset="0"/>
              </a:rPr>
              <a:t>toppen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på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kassetten</a:t>
            </a:r>
            <a:r>
              <a:rPr lang="en-US" sz="1600" dirty="0">
                <a:latin typeface="Lucida Sans" pitchFamily="34" charset="0"/>
              </a:rPr>
              <a:t>.  </a:t>
            </a:r>
          </a:p>
          <a:p>
            <a:r>
              <a:rPr lang="en-US" sz="1600" dirty="0">
                <a:latin typeface="Lucida Sans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en-US" sz="1600" dirty="0" err="1">
                <a:latin typeface="Lucida Sans" pitchFamily="34" charset="0"/>
              </a:rPr>
              <a:t>Passar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brunnar</a:t>
            </a:r>
            <a:r>
              <a:rPr lang="en-US" sz="1600" dirty="0">
                <a:latin typeface="Lucida Sans" pitchFamily="34" charset="0"/>
              </a:rPr>
              <a:t> med </a:t>
            </a:r>
            <a:r>
              <a:rPr lang="en-US" sz="1600" dirty="0" err="1">
                <a:latin typeface="Lucida Sans" pitchFamily="34" charset="0"/>
              </a:rPr>
              <a:t>innerdiameter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på</a:t>
            </a:r>
            <a:r>
              <a:rPr lang="en-US" sz="1600" dirty="0">
                <a:latin typeface="Lucida Sans" pitchFamily="34" charset="0"/>
              </a:rPr>
              <a:t> 350mm </a:t>
            </a:r>
            <a:r>
              <a:rPr lang="en-US" sz="1600" dirty="0" err="1">
                <a:latin typeface="Lucida Sans" pitchFamily="34" charset="0"/>
              </a:rPr>
              <a:t>och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uppåt</a:t>
            </a:r>
            <a:r>
              <a:rPr lang="en-US" sz="1600" dirty="0">
                <a:latin typeface="Lucida Sans" pitchFamily="34" charset="0"/>
              </a:rPr>
              <a:t>.</a:t>
            </a:r>
          </a:p>
          <a:p>
            <a:pPr>
              <a:buFont typeface="Arial" charset="0"/>
              <a:buChar char="•"/>
            </a:pPr>
            <a:endParaRPr lang="en-US" sz="1600" dirty="0">
              <a:latin typeface="Lucida Sans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600" dirty="0" err="1">
                <a:latin typeface="Lucida Sans" pitchFamily="34" charset="0"/>
              </a:rPr>
              <a:t>Låg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investeringskostnad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ger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låg</a:t>
            </a:r>
            <a:r>
              <a:rPr lang="en-US" sz="1600" dirty="0">
                <a:latin typeface="Lucida Sans" pitchFamily="34" charset="0"/>
              </a:rPr>
              <a:t>     </a:t>
            </a:r>
            <a:r>
              <a:rPr lang="en-US" sz="1600" dirty="0" err="1">
                <a:latin typeface="Lucida Sans" pitchFamily="34" charset="0"/>
              </a:rPr>
              <a:t>starttröskel</a:t>
            </a:r>
            <a:endParaRPr lang="en-US" sz="1600" dirty="0">
              <a:latin typeface="Lucida Sans" pitchFamily="34" charset="0"/>
            </a:endParaRPr>
          </a:p>
          <a:p>
            <a:pPr>
              <a:buFont typeface="Arial" charset="0"/>
              <a:buChar char="•"/>
            </a:pPr>
            <a:endParaRPr lang="en-US" sz="1600" dirty="0">
              <a:latin typeface="Lucida Sans" pitchFamily="34" charset="0"/>
            </a:endParaRPr>
          </a:p>
          <a:p>
            <a:pPr>
              <a:buFont typeface="Arial" charset="0"/>
              <a:buChar char="•"/>
            </a:pPr>
            <a:r>
              <a:rPr lang="sv-SE" sz="1600" i="1" dirty="0"/>
              <a:t>Att tänka på:</a:t>
            </a:r>
          </a:p>
          <a:p>
            <a:r>
              <a:rPr lang="sv-SE" sz="1600" i="1" dirty="0" err="1"/>
              <a:t>FlexiClean</a:t>
            </a:r>
            <a:r>
              <a:rPr lang="sv-SE" sz="1600" i="1" dirty="0"/>
              <a:t> 408 kräver minst 350mm i brunnsdiameter samt 800mm djup och med slät innersida på brunnen. Teleskopbeteckning kan försvåra montaget. Tänk dessutom på att ”hålet” i beteckningen måste vara ca 300mm i diameter". </a:t>
            </a:r>
            <a:endParaRPr lang="sv-SE" sz="1600" dirty="0"/>
          </a:p>
          <a:p>
            <a:pPr>
              <a:buFont typeface="Arial" charset="0"/>
              <a:buChar char="•"/>
            </a:pPr>
            <a:endParaRPr lang="en-US" dirty="0">
              <a:latin typeface="Lucida Sans" pitchFamily="34" charset="0"/>
            </a:endParaRPr>
          </a:p>
          <a:p>
            <a:endParaRPr lang="sv-SE" sz="1600" b="1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74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Montage och underhåll</a:t>
            </a:r>
          </a:p>
        </p:txBody>
      </p:sp>
      <p:pic>
        <p:nvPicPr>
          <p:cNvPr id="22530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sp>
        <p:nvSpPr>
          <p:cNvPr id="2" name="textruta 1"/>
          <p:cNvSpPr txBox="1"/>
          <p:nvPr/>
        </p:nvSpPr>
        <p:spPr>
          <a:xfrm>
            <a:off x="1187624" y="1916832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Film på montage:</a:t>
            </a:r>
          </a:p>
          <a:p>
            <a:r>
              <a:rPr lang="sv-SE" u="sng">
                <a:hlinkClick r:id="rId4"/>
              </a:rPr>
              <a:t>www.youtube.com/watch?v=HU7RE3Jm3bE</a:t>
            </a:r>
            <a:endParaRPr lang="sv-SE"/>
          </a:p>
          <a:p>
            <a:r>
              <a:rPr lang="sv-SE"/>
              <a:t>Film på filterbyte:</a:t>
            </a:r>
          </a:p>
          <a:p>
            <a:r>
              <a:rPr lang="sv-SE" u="sng">
                <a:hlinkClick r:id="rId5"/>
              </a:rPr>
              <a:t>www.youtube.com/watch?v=ZK2RtdIK_e0</a:t>
            </a:r>
            <a:endParaRPr lang="sv-S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Exempel 1 på reningsgrader </a:t>
            </a:r>
            <a:r>
              <a:rPr lang="sv-SE" sz="3200" dirty="0" err="1"/>
              <a:t>FlexiClean</a:t>
            </a:r>
            <a:endParaRPr lang="sv-SE" sz="3200" dirty="0"/>
          </a:p>
        </p:txBody>
      </p:sp>
      <p:pic>
        <p:nvPicPr>
          <p:cNvPr id="45059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sp>
        <p:nvSpPr>
          <p:cNvPr id="45060" name="Rektangel 3"/>
          <p:cNvSpPr>
            <a:spLocks noChangeArrowheads="1"/>
          </p:cNvSpPr>
          <p:nvPr/>
        </p:nvSpPr>
        <p:spPr bwMode="auto">
          <a:xfrm>
            <a:off x="500063" y="1500188"/>
            <a:ext cx="80010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sv-SE">
              <a:latin typeface="Lucida Sans Unicode" pitchFamily="34" charset="0"/>
            </a:endParaRP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		</a:t>
            </a:r>
            <a:r>
              <a:rPr lang="sv-SE" u="sng">
                <a:latin typeface="Lucida Sans Unicode" pitchFamily="34" charset="0"/>
              </a:rPr>
              <a:t>Före filter (µg/l)	Efter filter (µg/l)		Rening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Arsenik		3,4		2,1			40 %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Krom		16		6,5			60 %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Kadmium	0,6		0,34			45 %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Bly		18		0,5			97 %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Koppar		27,5		3			90 %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Zink		858		547			34 %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Nickel		5,6		2,3			60 %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Kobolt		3,9		1			75 %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Vanadin		20,2		0,6			97 %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Olja		130		40			70 %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PAH (c)		1,1		0,1			90 %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PAH (ö)		1,4		0,16			90 %</a:t>
            </a:r>
          </a:p>
          <a:p>
            <a:pPr>
              <a:lnSpc>
                <a:spcPct val="80000"/>
              </a:lnSpc>
            </a:pPr>
            <a:endParaRPr lang="sv-SE">
              <a:latin typeface="Lucida Sans Unicode" pitchFamily="34" charset="0"/>
            </a:endParaRPr>
          </a:p>
          <a:p>
            <a:pPr>
              <a:lnSpc>
                <a:spcPct val="80000"/>
              </a:lnSpc>
            </a:pPr>
            <a:endParaRPr lang="sv-SE">
              <a:latin typeface="Lucida Sans Unicode" pitchFamily="34" charset="0"/>
            </a:endParaRP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Tester utförda av Structor Miljöteknik på filter installerade i dagvattenbrunnar i Eskilstuna.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Exempel 3 på reningsgrader </a:t>
            </a:r>
            <a:r>
              <a:rPr lang="sv-SE" sz="3200" dirty="0" err="1"/>
              <a:t>FlexiClean</a:t>
            </a:r>
            <a:endParaRPr lang="sv-SE" sz="3200" dirty="0"/>
          </a:p>
        </p:txBody>
      </p:sp>
      <p:pic>
        <p:nvPicPr>
          <p:cNvPr id="26626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sp>
        <p:nvSpPr>
          <p:cNvPr id="26627" name="Rektangel 3"/>
          <p:cNvSpPr>
            <a:spLocks noChangeArrowheads="1"/>
          </p:cNvSpPr>
          <p:nvPr/>
        </p:nvSpPr>
        <p:spPr bwMode="auto">
          <a:xfrm>
            <a:off x="500063" y="1500188"/>
            <a:ext cx="8001000" cy="54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sv-SE" dirty="0">
              <a:latin typeface="Lucida Sans Unicode" pitchFamily="34" charset="0"/>
            </a:endParaRPr>
          </a:p>
          <a:p>
            <a:pPr>
              <a:lnSpc>
                <a:spcPct val="80000"/>
              </a:lnSpc>
            </a:pPr>
            <a:r>
              <a:rPr lang="sv-SE" dirty="0">
                <a:latin typeface="Lucida Sans Unicode" pitchFamily="34" charset="0"/>
              </a:rPr>
              <a:t>		</a:t>
            </a:r>
          </a:p>
        </p:txBody>
      </p:sp>
      <p:sp>
        <p:nvSpPr>
          <p:cNvPr id="3" name="Rektangel 2"/>
          <p:cNvSpPr/>
          <p:nvPr/>
        </p:nvSpPr>
        <p:spPr>
          <a:xfrm>
            <a:off x="2286000" y="1297648"/>
            <a:ext cx="4572000" cy="39857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sv-SE" sz="14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IVL tester. Smältvatten Valhallavägen, Stockholm 2010.</a:t>
            </a:r>
            <a:endParaRPr lang="sv-SE" sz="14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3. Concentrations of metals found in lab scale filtration tests.</a:t>
            </a:r>
            <a:endParaRPr lang="sv-SE" sz="14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Metals	Unit	0*	1	%</a:t>
            </a:r>
            <a:endParaRPr lang="sv-SE" sz="14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 	mg/l	20.4	9.23	55%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	mg/l	19.6	4.92	75%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	mg/l	6.05	4.2	45%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	mg/l	6.52	2.55	60%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	µg/l	15500	4260	72%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	µg/l	125	44.4	65%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	µg/l	12.1	3.21	73%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	µg/l	24.4	7.07	71%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	µg/l	60.6	19.3	68%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	µg/l	17.7	12.4	30%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µg/l	16.7	5.08	70%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	µg/l	194	77.3	60%</a:t>
            </a:r>
            <a:endParaRPr lang="sv-SE" sz="14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99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Exempel 4 på reningsgrader </a:t>
            </a:r>
            <a:r>
              <a:rPr lang="sv-SE" sz="3200" dirty="0" err="1"/>
              <a:t>FlexiClean</a:t>
            </a:r>
            <a:endParaRPr lang="sv-SE" sz="3200" dirty="0"/>
          </a:p>
        </p:txBody>
      </p:sp>
      <p:pic>
        <p:nvPicPr>
          <p:cNvPr id="26626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sp>
        <p:nvSpPr>
          <p:cNvPr id="26627" name="Rektangel 3"/>
          <p:cNvSpPr>
            <a:spLocks noChangeArrowheads="1"/>
          </p:cNvSpPr>
          <p:nvPr/>
        </p:nvSpPr>
        <p:spPr bwMode="auto">
          <a:xfrm>
            <a:off x="500063" y="1500188"/>
            <a:ext cx="8001000" cy="54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sv-SE" dirty="0">
              <a:latin typeface="Lucida Sans Unicode" pitchFamily="34" charset="0"/>
            </a:endParaRPr>
          </a:p>
          <a:p>
            <a:pPr>
              <a:lnSpc>
                <a:spcPct val="80000"/>
              </a:lnSpc>
            </a:pPr>
            <a:r>
              <a:rPr lang="sv-SE" dirty="0">
                <a:latin typeface="Lucida Sans Unicode" pitchFamily="34" charset="0"/>
              </a:rPr>
              <a:t>		</a:t>
            </a:r>
          </a:p>
        </p:txBody>
      </p:sp>
      <p:sp>
        <p:nvSpPr>
          <p:cNvPr id="3" name="Rektangel 2"/>
          <p:cNvSpPr/>
          <p:nvPr/>
        </p:nvSpPr>
        <p:spPr>
          <a:xfrm>
            <a:off x="971600" y="1297648"/>
            <a:ext cx="720080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sv-SE" sz="14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Löst filtermaterial 12m3 i container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sv-SE" sz="14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Borlänge 2019</a:t>
            </a:r>
            <a:endParaRPr lang="sv-SE" sz="14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Metals		Unit	0*	1	%</a:t>
            </a:r>
            <a:endParaRPr lang="sv-SE" sz="14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		µg/l	62	28	55%</a:t>
            </a:r>
          </a:p>
          <a:p>
            <a:pPr>
              <a:spcAft>
                <a:spcPts val="0"/>
              </a:spcAft>
            </a:pP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		µg/l	38	20	47%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		µg/l	7,7	5,6	28%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		µg/l	190	89	53%</a:t>
            </a:r>
          </a:p>
          <a:p>
            <a:pPr>
              <a:spcAft>
                <a:spcPts val="0"/>
              </a:spcAft>
            </a:pPr>
            <a:r>
              <a:rPr lang="en-US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Olja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C12-C16	mg/l	0,04	0,005	95%</a:t>
            </a:r>
          </a:p>
          <a:p>
            <a:pPr>
              <a:spcAft>
                <a:spcPts val="0"/>
              </a:spcAft>
            </a:pPr>
            <a:r>
              <a:rPr lang="en-US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Olja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C10-C40	mg/l	0,1	0,08	20%</a:t>
            </a:r>
          </a:p>
          <a:p>
            <a:pPr>
              <a:spcAft>
                <a:spcPts val="0"/>
              </a:spcAft>
            </a:pPr>
            <a:endParaRPr lang="en-US" sz="14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Acenaften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µg/l	9,4	0,1	</a:t>
            </a:r>
          </a:p>
          <a:p>
            <a:pPr>
              <a:spcAft>
                <a:spcPts val="0"/>
              </a:spcAft>
            </a:pPr>
            <a:r>
              <a:rPr lang="en-US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Naftalen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µg/l	1,0	0,1</a:t>
            </a:r>
          </a:p>
          <a:p>
            <a:pPr>
              <a:spcAft>
                <a:spcPts val="0"/>
              </a:spcAft>
            </a:pPr>
            <a:r>
              <a:rPr lang="en-US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Antracen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µg/l	0,27	0,1	</a:t>
            </a:r>
          </a:p>
          <a:p>
            <a:pPr>
              <a:spcAft>
                <a:spcPts val="0"/>
              </a:spcAft>
            </a:pPr>
            <a:r>
              <a:rPr lang="en-US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Fenantren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µg/l	1,1	0,1	</a:t>
            </a:r>
          </a:p>
          <a:p>
            <a:pPr>
              <a:spcAft>
                <a:spcPts val="0"/>
              </a:spcAft>
            </a:pPr>
            <a:r>
              <a:rPr lang="en-US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Flouren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µg/l	3,2	0,1</a:t>
            </a:r>
          </a:p>
          <a:p>
            <a:pPr>
              <a:spcAft>
                <a:spcPts val="0"/>
              </a:spcAft>
            </a:pPr>
            <a:r>
              <a:rPr lang="en-US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Pyren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µg/l	2,3	0,1</a:t>
            </a:r>
          </a:p>
          <a:p>
            <a:pPr>
              <a:spcAft>
                <a:spcPts val="0"/>
              </a:spcAft>
            </a:pPr>
            <a:endParaRPr lang="en-US" sz="140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PAH 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summa </a:t>
            </a:r>
            <a:r>
              <a:rPr lang="en-US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övriga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µg/l	22	0,1</a:t>
            </a:r>
          </a:p>
          <a:p>
            <a:pPr>
              <a:spcAft>
                <a:spcPts val="0"/>
              </a:spcAft>
            </a:pP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PAH-L summa 	µg/l	10	0,1</a:t>
            </a:r>
          </a:p>
          <a:p>
            <a:pPr>
              <a:spcAft>
                <a:spcPts val="0"/>
              </a:spcAft>
            </a:pP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PAH-M summa 	µg/l	11	0,1</a:t>
            </a:r>
          </a:p>
          <a:p>
            <a:pPr>
              <a:spcAft>
                <a:spcPts val="0"/>
              </a:spcAft>
            </a:pPr>
            <a:endParaRPr lang="en-US" sz="14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14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942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>
          <a:xfrm>
            <a:off x="1187624" y="357188"/>
            <a:ext cx="82296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”Akademisk” dokumentation</a:t>
            </a:r>
          </a:p>
        </p:txBody>
      </p:sp>
      <p:pic>
        <p:nvPicPr>
          <p:cNvPr id="28674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D45EF0E-3D51-49A9-BD26-DEB076140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7" y="1348864"/>
            <a:ext cx="7740352" cy="43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51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>
          <a:xfrm>
            <a:off x="1187624" y="357188"/>
            <a:ext cx="82296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In med det nya, ut med det gamla</a:t>
            </a:r>
          </a:p>
        </p:txBody>
      </p:sp>
      <p:pic>
        <p:nvPicPr>
          <p:cNvPr id="28674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21" y="1482676"/>
            <a:ext cx="6532473" cy="36745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>
          <a:xfrm>
            <a:off x="1074440" y="288657"/>
            <a:ext cx="699512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In med det nya, ut med det gamla</a:t>
            </a:r>
          </a:p>
        </p:txBody>
      </p:sp>
      <p:pic>
        <p:nvPicPr>
          <p:cNvPr id="26626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sp>
        <p:nvSpPr>
          <p:cNvPr id="26627" name="Rektangel 3"/>
          <p:cNvSpPr>
            <a:spLocks noChangeArrowheads="1"/>
          </p:cNvSpPr>
          <p:nvPr/>
        </p:nvSpPr>
        <p:spPr bwMode="auto">
          <a:xfrm>
            <a:off x="500063" y="1500188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dirty="0"/>
              <a:t> </a:t>
            </a:r>
          </a:p>
        </p:txBody>
      </p:sp>
      <p:sp>
        <p:nvSpPr>
          <p:cNvPr id="4" name="Rektangel 3"/>
          <p:cNvSpPr/>
          <p:nvPr/>
        </p:nvSpPr>
        <p:spPr>
          <a:xfrm>
            <a:off x="1835696" y="1500188"/>
            <a:ext cx="547260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sz="1400" b="1" dirty="0">
                <a:latin typeface="Arial-BoldMT"/>
                <a:ea typeface="Times New Roman" panose="02020603050405020304" pitchFamily="18" charset="0"/>
                <a:cs typeface="Arial-BoldMT"/>
              </a:rPr>
              <a:t>WSP prover Västerås 2015. Utbyte av kassetter till </a:t>
            </a:r>
            <a:r>
              <a:rPr lang="sv-SE" sz="1400" b="1" dirty="0" err="1">
                <a:latin typeface="Arial-BoldMT"/>
                <a:ea typeface="Times New Roman" panose="02020603050405020304" pitchFamily="18" charset="0"/>
                <a:cs typeface="Arial-BoldMT"/>
              </a:rPr>
              <a:t>FlexiClean</a:t>
            </a:r>
            <a:endParaRPr lang="sv-S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Före	Efter	Jämförelse Uppföljning			Byte till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Flexiclean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Suspenderad substans mg/l 	6180 	569 	90,8	249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Oljeindex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 		7090 	153 	97,8	111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P-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tot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(totalfosfor) mg/l	0,922	0,459		0,136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N-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tot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(totalkväve) mg/l	22,5	3		2,6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Kalcium mg/l 		108	6,55	93,9	4,17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Järn mg/l 		425 	12 	97,2	13,6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Kalium mg/l 		31,6	2,76 	91,3	2,9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Magnesium mg/l	67,4 	2,82 	95,8	3,25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Natrium mg/l 		25,7 	2,9 	88,7	2,36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Aluminium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	131000 	5270 	96,0	8000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Arsenik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 		103 	2,05 	98,0	3,26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Barium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		4310 	100 	97,7	73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Kadmium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 		123 	1,56 	98,7	0,87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Krom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 		742 	15,3 	97,9	17,5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Koppar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 		8310 	133 	98,4	121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Kvicksilver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 	51,7 	0,308 	99,4	0,312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Nickel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 		2130 	23 	98,9	16,3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Bly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 		18600 	206 	98,9	176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Zink 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</a:t>
            </a: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g/l 		25900 	508 	98,0	385</a:t>
            </a: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09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SvFF samt IVL rekommenderar </a:t>
            </a:r>
            <a:r>
              <a:rPr lang="sv-SE" sz="3200" dirty="0" err="1"/>
              <a:t>FlexiClean</a:t>
            </a:r>
            <a:r>
              <a:rPr lang="sv-SE" sz="3200" dirty="0"/>
              <a:t> för konstgräsplaner.</a:t>
            </a:r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2841104" cy="511398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4572000" y="1988840"/>
            <a:ext cx="4032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 dag är det mycket fokus på frågan om granulat på konstgräsplaner. Hittills har det varit fokus på plaster men de rapporter </a:t>
            </a:r>
            <a:r>
              <a:rPr lang="sv-SE" dirty="0" err="1"/>
              <a:t>FlexiClean</a:t>
            </a:r>
            <a:r>
              <a:rPr lang="sv-SE" dirty="0"/>
              <a:t> ar fått tillhanda ser vi också höga värden av </a:t>
            </a:r>
            <a:r>
              <a:rPr lang="sv-SE" b="1" dirty="0"/>
              <a:t>Zink, Natrium, Strontium, Kalcium och Fosfor</a:t>
            </a:r>
            <a:r>
              <a:rPr lang="sv-SE" dirty="0"/>
              <a:t>. Därför lämpar sig </a:t>
            </a:r>
            <a:r>
              <a:rPr lang="sv-SE" dirty="0" err="1"/>
              <a:t>FlexiClean</a:t>
            </a:r>
            <a:r>
              <a:rPr lang="sv-SE" dirty="0"/>
              <a:t> ypperligt som dagvatten-filter på dessa konstgräsplaner. Att filtret även absorberar olja gör att man har en extra ”försäkring” om något skulle hända med maskinerna som underhåller planerna. </a:t>
            </a:r>
          </a:p>
        </p:txBody>
      </p:sp>
    </p:spTree>
    <p:extLst>
      <p:ext uri="{BB962C8B-B14F-4D97-AF65-F5344CB8AC3E}">
        <p14:creationId xmlns:p14="http://schemas.microsoft.com/office/powerpoint/2010/main" val="222669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 err="1"/>
              <a:t>FlexiClean</a:t>
            </a:r>
            <a:r>
              <a:rPr lang="sv-SE" sz="3200" dirty="0"/>
              <a:t> granulatfilter.</a:t>
            </a:r>
            <a:br>
              <a:rPr lang="sv-SE" sz="3200" dirty="0"/>
            </a:br>
            <a:r>
              <a:rPr lang="sv-SE" sz="2000" dirty="0"/>
              <a:t>Första kassetten på marknaden som klarar tungmetaller, näringsämnen, PAH, oljor och partiklar ned till 42my. </a:t>
            </a:r>
            <a:br>
              <a:rPr lang="sv-SE" sz="2000" dirty="0"/>
            </a:br>
            <a:r>
              <a:rPr lang="sv-SE" sz="2000" dirty="0"/>
              <a:t>”Kalmarrapporten” visar 100% filtrering av granulat.</a:t>
            </a:r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301D327-FEC7-40B5-B870-CA4A1BA4C4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75147"/>
            <a:ext cx="2181107" cy="277556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DFB6367-3831-4EA5-BBB7-0C7F4583EB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919" y="2275147"/>
            <a:ext cx="2380833" cy="277556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07B06AFD-9D76-4564-9589-AFBDEC9741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5147"/>
            <a:ext cx="1981381" cy="277556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1199C25D-8F33-4D09-A352-86DC686DB4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" y="2275148"/>
            <a:ext cx="1982305" cy="277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5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6250" y="292101"/>
            <a:ext cx="8229600" cy="114299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4000"/>
              <a:t>Problemet</a:t>
            </a:r>
            <a:br>
              <a:rPr lang="sv-SE" sz="4000"/>
            </a:br>
            <a:br>
              <a:rPr lang="sv-SE" sz="1800"/>
            </a:br>
            <a:endParaRPr lang="sv-SE" sz="180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81138"/>
            <a:ext cx="840105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100"/>
              <a:t>Dagvatten med tungmetaller och andra föroreningar släpps ut i sjöar och vattendrag utan någon rening alls</a:t>
            </a:r>
          </a:p>
          <a:p>
            <a:pPr eaLnBrk="1" hangingPunct="1">
              <a:lnSpc>
                <a:spcPct val="80000"/>
              </a:lnSpc>
            </a:pPr>
            <a:endParaRPr lang="en-US" sz="2100"/>
          </a:p>
          <a:p>
            <a:pPr eaLnBrk="1" hangingPunct="1">
              <a:lnSpc>
                <a:spcPct val="80000"/>
              </a:lnSpc>
            </a:pPr>
            <a:r>
              <a:rPr lang="en-US" sz="2100"/>
              <a:t>Pga klimatförändringarna ökar översvämningar, vilket ger mer förorenat dagvatten</a:t>
            </a:r>
          </a:p>
          <a:p>
            <a:pPr eaLnBrk="1" hangingPunct="1">
              <a:lnSpc>
                <a:spcPct val="80000"/>
              </a:lnSpc>
            </a:pPr>
            <a:endParaRPr lang="en-US" sz="2100"/>
          </a:p>
          <a:p>
            <a:pPr eaLnBrk="1" hangingPunct="1">
              <a:lnSpc>
                <a:spcPct val="80000"/>
              </a:lnSpc>
            </a:pPr>
            <a:r>
              <a:rPr lang="en-US" sz="2100"/>
              <a:t>Ökad miljömedvetenhet och enligt Miljöbalken samt EU:s nya vattendirektiv gör att dagvatten klassas som avlopp och skall renas.</a:t>
            </a:r>
          </a:p>
          <a:p>
            <a:pPr eaLnBrk="1" hangingPunct="1">
              <a:lnSpc>
                <a:spcPct val="80000"/>
              </a:lnSpc>
            </a:pPr>
            <a:endParaRPr lang="en-US" sz="2100"/>
          </a:p>
          <a:p>
            <a:pPr eaLnBrk="1" hangingPunct="1">
              <a:lnSpc>
                <a:spcPct val="80000"/>
              </a:lnSpc>
            </a:pPr>
            <a:r>
              <a:rPr lang="en-US" sz="2100"/>
              <a:t>Sveriges kommuner har arbetat fram dagvattenplaner. </a:t>
            </a:r>
          </a:p>
          <a:p>
            <a:pPr eaLnBrk="1" hangingPunct="1">
              <a:lnSpc>
                <a:spcPct val="80000"/>
              </a:lnSpc>
            </a:pPr>
            <a:endParaRPr lang="en-US" sz="2100"/>
          </a:p>
          <a:p>
            <a:pPr eaLnBrk="1" hangingPunct="1">
              <a:lnSpc>
                <a:spcPct val="80000"/>
              </a:lnSpc>
            </a:pPr>
            <a:r>
              <a:rPr lang="en-US" sz="2100"/>
              <a:t>Fler och fler Industrier och fastighetsägare med miljöfarlig verksamhet får krav ifrån Miljö och Hälsa och måste hantera utsläppen av dagvatten </a:t>
            </a:r>
          </a:p>
          <a:p>
            <a:pPr eaLnBrk="1" hangingPunct="1">
              <a:lnSpc>
                <a:spcPct val="80000"/>
              </a:lnSpc>
            </a:pPr>
            <a:endParaRPr lang="en-US" sz="2100"/>
          </a:p>
          <a:p>
            <a:pPr eaLnBrk="1" hangingPunct="1">
              <a:lnSpc>
                <a:spcPct val="80000"/>
              </a:lnSpc>
            </a:pPr>
            <a:endParaRPr lang="en-US" sz="2100"/>
          </a:p>
          <a:p>
            <a:pPr eaLnBrk="1" hangingPunct="1">
              <a:lnSpc>
                <a:spcPct val="80000"/>
              </a:lnSpc>
            </a:pPr>
            <a:endParaRPr lang="en-US" sz="2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Filterväggar/Filterbrunnar</a:t>
            </a:r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4355976" cy="3266982"/>
          </a:xfrm>
          <a:prstGeom prst="rect">
            <a:avLst/>
          </a:prstGeom>
        </p:spPr>
      </p:pic>
      <p:pic>
        <p:nvPicPr>
          <p:cNvPr id="6" name="Bildobjekt 5" descr="En bild som visar mark, svart, soptunna&#10;&#10;Automatiskt genererad beskrivning">
            <a:extLst>
              <a:ext uri="{FF2B5EF4-FFF2-40B4-BE49-F238E27FC236}">
                <a16:creationId xmlns:a16="http://schemas.microsoft.com/office/drawing/2014/main" id="{14C98C71-FD5E-4068-A658-1D1483BE4B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89040"/>
            <a:ext cx="4700014" cy="2643758"/>
          </a:xfrm>
          <a:prstGeom prst="rect">
            <a:avLst/>
          </a:prstGeom>
        </p:spPr>
      </p:pic>
      <p:pic>
        <p:nvPicPr>
          <p:cNvPr id="8" name="Bildobjekt 7" descr="En bild som visar svart&#10;&#10;Automatiskt genererad beskrivning">
            <a:extLst>
              <a:ext uri="{FF2B5EF4-FFF2-40B4-BE49-F238E27FC236}">
                <a16:creationId xmlns:a16="http://schemas.microsoft.com/office/drawing/2014/main" id="{FCC7625C-53C3-4CC8-AB79-0B2CA5AE7C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20" y="2780928"/>
            <a:ext cx="4028826" cy="22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91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v-SE" sz="3200" dirty="0"/>
              <a:t>Exempel från mobil filterbrunn.</a:t>
            </a:r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71D4FDD-03EF-407B-8D1C-36357BEF1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37" y="1268760"/>
            <a:ext cx="5186252" cy="45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81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Västerås hamn, 30 000m2 hårdgjord yta för 150 000:- och klarar alla gränsvärden.</a:t>
            </a:r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4876800" cy="27432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281" y="1772816"/>
            <a:ext cx="3166943" cy="366590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284574"/>
            <a:ext cx="2610592" cy="173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3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2800" dirty="0"/>
              <a:t>Bilhall i Eskilstuna med mystiskt oljeutsläpp</a:t>
            </a:r>
            <a:br>
              <a:rPr lang="sv-SE" sz="2800" dirty="0"/>
            </a:br>
            <a:r>
              <a:rPr lang="sv-SE" sz="1300" dirty="0"/>
              <a:t>Tillsammans med AB Aros Rör &amp; Svets och </a:t>
            </a:r>
            <a:r>
              <a:rPr lang="sv-SE" sz="1300" dirty="0" err="1"/>
              <a:t>Enebo</a:t>
            </a:r>
            <a:r>
              <a:rPr lang="sv-SE" sz="1300" dirty="0"/>
              <a:t> Entreprenad monterades denna vägg för 60 000:- och problemet var löst.</a:t>
            </a:r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50" y="1324411"/>
            <a:ext cx="3233894" cy="4183227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24411"/>
            <a:ext cx="2899319" cy="418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57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Multipel filterkassett för stora utlopp</a:t>
            </a:r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30723" name="Picture 5" descr="IMG_45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1341438"/>
            <a:ext cx="626586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786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D72F4A7-93B0-4135-89CB-73C4FEF3A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69486"/>
            <a:ext cx="5895285" cy="3316098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98D16D65-6D2E-480E-9CCA-DA7482F5F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Ovako Steel Hofors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C9D7FD9-8D42-470C-AFCB-7418F6F603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95" y="1417638"/>
            <a:ext cx="3831782" cy="2155378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7C799EC4-4601-45E0-837F-2D369C1A6205}"/>
              </a:ext>
            </a:extLst>
          </p:cNvPr>
          <p:cNvSpPr txBox="1"/>
          <p:nvPr/>
        </p:nvSpPr>
        <p:spPr>
          <a:xfrm>
            <a:off x="548923" y="1417638"/>
            <a:ext cx="39510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Samlingsbrunn för Ovako Steels dagvattensystem. Brunnen är framtagen tillsammans med Meag. Komplett brunn med stigarrör, beteckning, servicebrygga, förfilter och filterinstallation för 130 000:-.</a:t>
            </a:r>
          </a:p>
        </p:txBody>
      </p:sp>
    </p:spTree>
    <p:extLst>
      <p:ext uri="{BB962C8B-B14F-4D97-AF65-F5344CB8AC3E}">
        <p14:creationId xmlns:p14="http://schemas.microsoft.com/office/powerpoint/2010/main" val="2822469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 descr="En bild som visar sitter, smutsig, skål, disk&#10;&#10;Automatiskt genererad beskrivning">
            <a:extLst>
              <a:ext uri="{FF2B5EF4-FFF2-40B4-BE49-F238E27FC236}">
                <a16:creationId xmlns:a16="http://schemas.microsoft.com/office/drawing/2014/main" id="{64CB886B-8B60-4AAD-A4A5-B72E7CE7E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3" y="1712554"/>
            <a:ext cx="4325081" cy="3231356"/>
          </a:xfr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716C871D-7562-4242-8720-D4906F37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Sandfilter</a:t>
            </a:r>
            <a:r>
              <a:rPr lang="en-US" dirty="0"/>
              <a:t>. </a:t>
            </a:r>
            <a:r>
              <a:rPr lang="en-US" dirty="0" err="1"/>
              <a:t>Dagvattenfilter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placering</a:t>
            </a:r>
            <a:r>
              <a:rPr lang="en-US" dirty="0"/>
              <a:t> </a:t>
            </a:r>
            <a:r>
              <a:rPr lang="en-US" dirty="0" err="1"/>
              <a:t>inomhus</a:t>
            </a:r>
            <a:r>
              <a:rPr lang="en-US" dirty="0"/>
              <a:t>.</a:t>
            </a:r>
          </a:p>
        </p:txBody>
      </p:sp>
      <p:pic>
        <p:nvPicPr>
          <p:cNvPr id="8" name="Bildobjekt 7" descr="En bild som visar inomhus, sitter, bord, disk&#10;&#10;Automatiskt genererad beskrivning">
            <a:extLst>
              <a:ext uri="{FF2B5EF4-FFF2-40B4-BE49-F238E27FC236}">
                <a16:creationId xmlns:a16="http://schemas.microsoft.com/office/drawing/2014/main" id="{62777FA6-46D5-4CCC-AABA-8339CD83C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060848"/>
            <a:ext cx="2376264" cy="442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05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47061FB3-74D2-44A3-A1C4-934EEA72F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 wrap="square" anchor="t">
            <a:normAutofit/>
          </a:bodyPr>
          <a:lstStyle/>
          <a:p>
            <a:r>
              <a:rPr lang="sv-SE" dirty="0"/>
              <a:t>Rapporter ifrån Örebro Universitet visar att </a:t>
            </a:r>
            <a:r>
              <a:rPr lang="sv-SE" dirty="0" err="1"/>
              <a:t>FlexiClean</a:t>
            </a:r>
            <a:r>
              <a:rPr lang="sv-SE" dirty="0"/>
              <a:t> renar PFAS med 97-98%. Fullskaleprojekt i fält 2020 visade reducering med 93%.</a:t>
            </a:r>
          </a:p>
          <a:p>
            <a:endParaRPr lang="sv-SE" dirty="0"/>
          </a:p>
        </p:txBody>
      </p:sp>
      <p:pic>
        <p:nvPicPr>
          <p:cNvPr id="5" name="Bildobjekt 4" descr="En bild som visar byggnad, cement, betong, gammal&#10;&#10;Automatiskt genererad beskrivning">
            <a:extLst>
              <a:ext uri="{FF2B5EF4-FFF2-40B4-BE49-F238E27FC236}">
                <a16:creationId xmlns:a16="http://schemas.microsoft.com/office/drawing/2014/main" id="{4B8AF89A-9576-42EC-8C67-AF3C63584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481328"/>
            <a:ext cx="3394472" cy="4525963"/>
          </a:xfrm>
          <a:prstGeom prst="rect">
            <a:avLst/>
          </a:prstGeom>
          <a:noFill/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99E386A8-4072-48F2-911F-596598600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sv-SE" sz="3800" err="1"/>
              <a:t>FlexiClean</a:t>
            </a:r>
            <a:r>
              <a:rPr lang="sv-SE" sz="3800"/>
              <a:t> tar kampen mot PFAS</a:t>
            </a:r>
          </a:p>
        </p:txBody>
      </p:sp>
    </p:spTree>
    <p:extLst>
      <p:ext uri="{BB962C8B-B14F-4D97-AF65-F5344CB8AC3E}">
        <p14:creationId xmlns:p14="http://schemas.microsoft.com/office/powerpoint/2010/main" val="838326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v-SE" sz="3200" dirty="0"/>
              <a:t>Referenser</a:t>
            </a:r>
            <a:br>
              <a:rPr lang="sv-SE" sz="3200" dirty="0"/>
            </a:br>
            <a:br>
              <a:rPr lang="sv-SE" sz="3200" dirty="0"/>
            </a:br>
            <a:r>
              <a:rPr lang="sv-SE" sz="2000" dirty="0"/>
              <a:t>”</a:t>
            </a:r>
            <a:r>
              <a:rPr lang="sv-SE" sz="2000" dirty="0" err="1"/>
              <a:t>FlexiClean</a:t>
            </a:r>
            <a:r>
              <a:rPr lang="sv-SE" sz="2000" dirty="0"/>
              <a:t> kartan” med tidigare leveranser</a:t>
            </a:r>
            <a:br>
              <a:rPr lang="sv-SE" sz="3200" dirty="0"/>
            </a:br>
            <a:br>
              <a:rPr lang="sv-SE" sz="3200" dirty="0"/>
            </a:br>
            <a:r>
              <a:rPr lang="sv-SE" sz="1400" dirty="0">
                <a:hlinkClick r:id="rId3"/>
              </a:rPr>
              <a:t>https://www.google.com/maps/d/edit?mid=1NgcNrP7tE1DlDEef-NoOcD4AiQb0tChd&amp;usp=sharing</a:t>
            </a:r>
            <a:br>
              <a:rPr lang="sv-SE" sz="1400" dirty="0"/>
            </a:br>
            <a:endParaRPr lang="sv-SE" sz="1400" b="0" dirty="0"/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</p:spTree>
    <p:extLst>
      <p:ext uri="{BB962C8B-B14F-4D97-AF65-F5344CB8AC3E}">
        <p14:creationId xmlns:p14="http://schemas.microsoft.com/office/powerpoint/2010/main" val="2769253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sv-SE" sz="3200" dirty="0"/>
            </a:br>
            <a:r>
              <a:rPr lang="sv-SE" sz="3200" dirty="0"/>
              <a:t>Delägarskap</a:t>
            </a:r>
            <a:br>
              <a:rPr lang="sv-SE" sz="3200" dirty="0"/>
            </a:br>
            <a:br>
              <a:rPr lang="sv-SE" sz="3200" dirty="0"/>
            </a:br>
            <a:r>
              <a:rPr lang="sv-SE" sz="2200" b="0" dirty="0" err="1"/>
              <a:t>FlexiClean</a:t>
            </a:r>
            <a:r>
              <a:rPr lang="sv-SE" sz="2200" b="0" dirty="0"/>
              <a:t> AB är delägare i</a:t>
            </a:r>
            <a:br>
              <a:rPr lang="sv-SE" sz="2200" b="0" dirty="0"/>
            </a:br>
            <a:br>
              <a:rPr lang="sv-SE" sz="2200" dirty="0"/>
            </a:br>
            <a:r>
              <a:rPr lang="sv-SE" sz="2200" dirty="0"/>
              <a:t>Rent Dagvatten AB.</a:t>
            </a:r>
            <a:br>
              <a:rPr lang="sv-SE" sz="2200" dirty="0"/>
            </a:br>
            <a:r>
              <a:rPr lang="sv-SE" sz="2200" dirty="0"/>
              <a:t> </a:t>
            </a:r>
            <a:r>
              <a:rPr lang="sv-SE" sz="1600" dirty="0">
                <a:hlinkClick r:id="rId3"/>
              </a:rPr>
              <a:t>www.rent-dagvatten.se</a:t>
            </a:r>
            <a:br>
              <a:rPr lang="sv-SE" sz="1600" dirty="0"/>
            </a:br>
            <a:r>
              <a:rPr lang="sv-SE" sz="1600" dirty="0"/>
              <a:t>Abonnera på rent dagvatten</a:t>
            </a:r>
            <a:br>
              <a:rPr lang="sv-SE" sz="1600" dirty="0"/>
            </a:br>
            <a:r>
              <a:rPr lang="sv-SE" sz="1600" dirty="0"/>
              <a:t>Analys-projektering-</a:t>
            </a:r>
            <a:r>
              <a:rPr lang="sv-SE" sz="1600" dirty="0" err="1"/>
              <a:t>entrepenad</a:t>
            </a:r>
            <a:r>
              <a:rPr lang="sv-SE" sz="1600" dirty="0"/>
              <a:t>-service-efteranalys</a:t>
            </a:r>
            <a:br>
              <a:rPr lang="sv-SE" sz="2200" dirty="0"/>
            </a:br>
            <a:r>
              <a:rPr lang="sv-SE" sz="1600" dirty="0"/>
              <a:t>Utbildningar</a:t>
            </a:r>
            <a:br>
              <a:rPr lang="sv-SE" sz="1600" dirty="0"/>
            </a:br>
            <a:br>
              <a:rPr lang="sv-SE" sz="2200" dirty="0"/>
            </a:br>
            <a:r>
              <a:rPr lang="sv-SE" sz="2200" dirty="0" err="1"/>
              <a:t>Remedy</a:t>
            </a:r>
            <a:r>
              <a:rPr lang="sv-SE" sz="2200" dirty="0"/>
              <a:t> By Sweden AB</a:t>
            </a:r>
            <a:br>
              <a:rPr lang="sv-SE" sz="2200" dirty="0"/>
            </a:br>
            <a:r>
              <a:rPr lang="sv-SE" sz="1600" b="0" dirty="0"/>
              <a:t>Konsulter</a:t>
            </a:r>
            <a:r>
              <a:rPr lang="sv-SE" sz="1600" b="0" dirty="0">
                <a:effectLst/>
              </a:rPr>
              <a:t> för avancerad forskning, problemlösning och metodutveckling.</a:t>
            </a:r>
            <a:br>
              <a:rPr lang="sv-SE" sz="1600" b="0" dirty="0">
                <a:effectLst/>
              </a:rPr>
            </a:br>
            <a:br>
              <a:rPr lang="sv-SE" sz="1600" dirty="0">
                <a:effectLst/>
              </a:rPr>
            </a:br>
            <a:r>
              <a:rPr lang="sv-SE" sz="2200" dirty="0">
                <a:effectLst/>
              </a:rPr>
              <a:t>AB Aros Rör &amp; Svets</a:t>
            </a:r>
            <a:br>
              <a:rPr lang="sv-SE" sz="2200" dirty="0">
                <a:effectLst/>
              </a:rPr>
            </a:br>
            <a:r>
              <a:rPr lang="sv-SE" sz="1600" dirty="0">
                <a:effectLst/>
                <a:hlinkClick r:id="rId4"/>
              </a:rPr>
              <a:t>www.arosrorsvets.se</a:t>
            </a:r>
            <a:br>
              <a:rPr lang="sv-SE" sz="1600" dirty="0">
                <a:effectLst/>
              </a:rPr>
            </a:br>
            <a:r>
              <a:rPr lang="sv-SE" sz="1600" b="0" dirty="0">
                <a:effectLst/>
              </a:rPr>
              <a:t>Svets, smide och installationer</a:t>
            </a:r>
            <a:endParaRPr lang="sv-SE" sz="1600" b="0" dirty="0"/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</p:spTree>
    <p:extLst>
      <p:ext uri="{BB962C8B-B14F-4D97-AF65-F5344CB8AC3E}">
        <p14:creationId xmlns:p14="http://schemas.microsoft.com/office/powerpoint/2010/main" val="271678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FAAF5035-3298-4C46-9550-0BCB4391F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sz="3200" dirty="0">
                <a:latin typeface="Arial" pitchFamily="34" charset="0"/>
                <a:cs typeface="Arial" pitchFamily="34" charset="0"/>
              </a:rPr>
              <a:t>EU:s vattendirektiv</a:t>
            </a:r>
            <a:endParaRPr lang="sv-SE" sz="3200" dirty="0"/>
          </a:p>
        </p:txBody>
      </p:sp>
      <p:pic>
        <p:nvPicPr>
          <p:cNvPr id="18434" name="Platshållare för innehåll 4" descr="FlexiCleanB.jpg">
            <a:extLst>
              <a:ext uri="{FF2B5EF4-FFF2-40B4-BE49-F238E27FC236}">
                <a16:creationId xmlns:a16="http://schemas.microsoft.com/office/drawing/2014/main" id="{2D4574AF-0FA0-405E-AA83-C625BA51A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sp>
        <p:nvSpPr>
          <p:cNvPr id="18435" name="textruta 3">
            <a:extLst>
              <a:ext uri="{FF2B5EF4-FFF2-40B4-BE49-F238E27FC236}">
                <a16:creationId xmlns:a16="http://schemas.microsoft.com/office/drawing/2014/main" id="{167C02FC-D157-47BB-8FE8-F72E28FA9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643063"/>
            <a:ext cx="7929563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endParaRPr lang="sv-SE" altLang="sv-SE" b="1"/>
          </a:p>
          <a:p>
            <a:r>
              <a:rPr lang="sv-SE" altLang="sv-SE"/>
              <a:t>Direktivet innebär att alla medlemsländer ska uppnå en god ekologisk status i sjöar och vattendrag senast år 2015.</a:t>
            </a:r>
          </a:p>
          <a:p>
            <a:endParaRPr lang="sv-SE" altLang="sv-SE"/>
          </a:p>
          <a:p>
            <a:r>
              <a:rPr lang="sv-SE" altLang="sv-SE"/>
              <a:t>Vattenkvaliteten får inte heller försämras. Ett viktigt led i arbetet för att uppnå detta mål är att förhindra den betydande förorening</a:t>
            </a:r>
          </a:p>
          <a:p>
            <a:r>
              <a:rPr lang="sv-SE" altLang="sv-SE"/>
              <a:t>som sker när orenat dagvatten leds till sjöar och vattendrag. </a:t>
            </a:r>
          </a:p>
          <a:p>
            <a:endParaRPr lang="sv-SE" altLang="sv-SE"/>
          </a:p>
          <a:p>
            <a:r>
              <a:rPr lang="sv-SE" altLang="sv-SE"/>
              <a:t>Det är även av stor betydelse att bevara vattnets naturliga kretslopp</a:t>
            </a:r>
          </a:p>
          <a:p>
            <a:r>
              <a:rPr lang="sv-SE" altLang="sv-SE"/>
              <a:t>och den grundvattenbildning som finns istället för att leda bort dagvatten via ledningar. Detta tillsammans med ökad biologisk</a:t>
            </a:r>
          </a:p>
          <a:p>
            <a:r>
              <a:rPr lang="sv-SE" altLang="sv-SE"/>
              <a:t>mångfald kan skapas bland annat genom ökad användning av öppna diken, dammar och LOD-lösningar.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Tack för uppmärksamheten!</a:t>
            </a:r>
          </a:p>
        </p:txBody>
      </p:sp>
      <p:pic>
        <p:nvPicPr>
          <p:cNvPr id="3584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sp>
        <p:nvSpPr>
          <p:cNvPr id="35843" name="textruta 5"/>
          <p:cNvSpPr txBox="1">
            <a:spLocks noChangeArrowheads="1"/>
          </p:cNvSpPr>
          <p:nvPr/>
        </p:nvSpPr>
        <p:spPr bwMode="auto">
          <a:xfrm>
            <a:off x="5148263" y="2071688"/>
            <a:ext cx="34956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sz="2400" b="1">
                <a:latin typeface="Lucida Sans Unicode" pitchFamily="34" charset="0"/>
                <a:hlinkClick r:id="rId4"/>
              </a:rPr>
              <a:t>www.flexiclean.eu</a:t>
            </a:r>
            <a:endParaRPr lang="sv-SE" sz="2400" b="1">
              <a:latin typeface="Lucida Sans Unicode" pitchFamily="34" charset="0"/>
            </a:endParaRPr>
          </a:p>
          <a:p>
            <a:pPr algn="ctr"/>
            <a:endParaRPr lang="sv-SE" sz="2400">
              <a:latin typeface="Lucida Sans Unicode" pitchFamily="34" charset="0"/>
            </a:endParaRPr>
          </a:p>
          <a:p>
            <a:pPr algn="ctr"/>
            <a:r>
              <a:rPr lang="sv-SE" sz="2400">
                <a:latin typeface="Lucida Sans Unicode" pitchFamily="34" charset="0"/>
              </a:rPr>
              <a:t>FlexiClean AB</a:t>
            </a:r>
          </a:p>
          <a:p>
            <a:pPr algn="ctr"/>
            <a:r>
              <a:rPr lang="sv-SE" sz="2400">
                <a:latin typeface="Lucida Sans Unicode" pitchFamily="34" charset="0"/>
              </a:rPr>
              <a:t>Brandthovdagatan 16</a:t>
            </a:r>
          </a:p>
          <a:p>
            <a:pPr algn="ctr"/>
            <a:r>
              <a:rPr lang="sv-SE" sz="2400">
                <a:latin typeface="Lucida Sans Unicode" pitchFamily="34" charset="0"/>
              </a:rPr>
              <a:t>721 35 Västerås</a:t>
            </a:r>
          </a:p>
        </p:txBody>
      </p:sp>
      <p:pic>
        <p:nvPicPr>
          <p:cNvPr id="35844" name="Picture 6" descr="Flexiclean_19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1125538"/>
            <a:ext cx="318452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441324" y="265112"/>
            <a:ext cx="822960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Hur ser dagvattennätet ut?</a:t>
            </a:r>
          </a:p>
        </p:txBody>
      </p:sp>
      <p:pic>
        <p:nvPicPr>
          <p:cNvPr id="18434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18435" name="Bildobjekt 6" descr="Dagvattensystemexempe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1075" y="1052513"/>
            <a:ext cx="39227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ruta 12"/>
          <p:cNvSpPr txBox="1">
            <a:spLocks noChangeArrowheads="1"/>
          </p:cNvSpPr>
          <p:nvPr/>
        </p:nvSpPr>
        <p:spPr bwMode="auto">
          <a:xfrm>
            <a:off x="611188" y="1916113"/>
            <a:ext cx="4071937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sv-SE" sz="2000" b="1">
                <a:latin typeface="Lucida Sans Unicode" pitchFamily="34" charset="0"/>
              </a:rPr>
              <a:t>Vad klarar recipienten?</a:t>
            </a:r>
          </a:p>
          <a:p>
            <a:pPr>
              <a:buFont typeface="Arial" charset="0"/>
              <a:buNone/>
            </a:pPr>
            <a:endParaRPr lang="sv-SE" sz="2000" b="1">
              <a:latin typeface="Lucida Sans Unicode" pitchFamily="34" charset="0"/>
            </a:endParaRPr>
          </a:p>
          <a:p>
            <a:pPr>
              <a:buFont typeface="Arial" charset="0"/>
              <a:buNone/>
            </a:pPr>
            <a:r>
              <a:rPr lang="en-US" b="1">
                <a:latin typeface="Lucida Sans" pitchFamily="34" charset="0"/>
              </a:rPr>
              <a:t>Sverige har 2.5 miljoner brunnar varav ca 500 000 i täta städer. </a:t>
            </a:r>
          </a:p>
          <a:p>
            <a:pPr>
              <a:buFont typeface="Arial" charset="0"/>
              <a:buNone/>
            </a:pPr>
            <a:r>
              <a:rPr lang="en-US" b="1">
                <a:latin typeface="Lucida Sans" pitchFamily="34" charset="0"/>
              </a:rPr>
              <a:t>(Stockholm innerstad 30 000)</a:t>
            </a:r>
          </a:p>
          <a:p>
            <a:pPr>
              <a:buFont typeface="Arial" charset="0"/>
              <a:buNone/>
            </a:pPr>
            <a:endParaRPr lang="en-US" b="1">
              <a:latin typeface="Lucida Sans" pitchFamily="34" charset="0"/>
            </a:endParaRPr>
          </a:p>
          <a:p>
            <a:pPr>
              <a:buFont typeface="Arial" charset="0"/>
              <a:buNone/>
            </a:pPr>
            <a:r>
              <a:rPr lang="sv-SE" b="1">
                <a:latin typeface="Lucida Sans" pitchFamily="34" charset="0"/>
              </a:rPr>
              <a:t>Mälaren förser ett par miljoner människor med dricksvatten.</a:t>
            </a:r>
          </a:p>
          <a:p>
            <a:pPr>
              <a:buFont typeface="Arial" charset="0"/>
              <a:buNone/>
            </a:pPr>
            <a:endParaRPr lang="sv-SE" b="1">
              <a:latin typeface="Lucida Sans" pitchFamily="34" charset="0"/>
            </a:endParaRPr>
          </a:p>
          <a:p>
            <a:pPr>
              <a:buFont typeface="Arial" charset="0"/>
              <a:buNone/>
            </a:pPr>
            <a:r>
              <a:rPr lang="sv-SE" b="1">
                <a:latin typeface="Lucida Sans" pitchFamily="34" charset="0"/>
              </a:rPr>
              <a:t>Mälaren är idag värderad till </a:t>
            </a:r>
          </a:p>
          <a:p>
            <a:pPr>
              <a:buFont typeface="Arial" charset="0"/>
              <a:buNone/>
            </a:pPr>
            <a:r>
              <a:rPr lang="sv-SE" b="1">
                <a:latin typeface="Lucida Sans" pitchFamily="34" charset="0"/>
              </a:rPr>
              <a:t>127 miljarder kronor, </a:t>
            </a:r>
          </a:p>
          <a:p>
            <a:pPr>
              <a:buFont typeface="Arial" charset="0"/>
              <a:buNone/>
            </a:pPr>
            <a:r>
              <a:rPr lang="sv-SE" b="1">
                <a:latin typeface="Lucida Sans" pitchFamily="34" charset="0"/>
              </a:rPr>
              <a:t>hur förvaltar vi idag det värdet?</a:t>
            </a:r>
          </a:p>
          <a:p>
            <a:pPr>
              <a:buFont typeface="Arial" charset="0"/>
              <a:buChar char="•"/>
            </a:pPr>
            <a:endParaRPr lang="sv-SE" sz="2000" b="1">
              <a:latin typeface="Lucida Sans" pitchFamily="34" charset="0"/>
            </a:endParaRPr>
          </a:p>
          <a:p>
            <a:pPr>
              <a:buFont typeface="Arial" charset="0"/>
              <a:buNone/>
            </a:pPr>
            <a:endParaRPr lang="sv-SE" sz="2000" b="1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>
          <a:xfrm>
            <a:off x="452437" y="280988"/>
            <a:ext cx="8401081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Exempel på ”varningsskyltar” i USA</a:t>
            </a:r>
          </a:p>
        </p:txBody>
      </p:sp>
      <p:pic>
        <p:nvPicPr>
          <p:cNvPr id="20482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3240360" cy="2430271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55" y="1452838"/>
            <a:ext cx="3710471" cy="388089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89040"/>
            <a:ext cx="2120305" cy="28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14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>
          <a:xfrm>
            <a:off x="452437" y="280988"/>
            <a:ext cx="8401081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r>
              <a:rPr lang="en-US" sz="2400" dirty="0" err="1"/>
              <a:t>FlexiCleans</a:t>
            </a:r>
            <a:r>
              <a:rPr lang="en-US" sz="2400" dirty="0"/>
              <a:t> </a:t>
            </a:r>
            <a:r>
              <a:rPr lang="en-US" sz="2400" dirty="0" err="1"/>
              <a:t>historia</a:t>
            </a:r>
            <a:r>
              <a:rPr lang="en-US" sz="2400" dirty="0"/>
              <a:t>.</a:t>
            </a:r>
            <a:br>
              <a:rPr lang="en-US" sz="1000" dirty="0"/>
            </a:br>
            <a:br>
              <a:rPr lang="en-US" sz="1000" dirty="0"/>
            </a:br>
            <a:r>
              <a:rPr lang="sv-SE" sz="1100" dirty="0">
                <a:effectLst/>
              </a:rPr>
              <a:t>2004: </a:t>
            </a:r>
            <a:r>
              <a:rPr lang="sv-SE" sz="1100" dirty="0" err="1">
                <a:effectLst/>
              </a:rPr>
              <a:t>FlexiClean</a:t>
            </a:r>
            <a:r>
              <a:rPr lang="sv-SE" sz="1100" dirty="0">
                <a:effectLst/>
              </a:rPr>
              <a:t> lanserades på marknaden.</a:t>
            </a:r>
            <a:br>
              <a:rPr lang="sv-SE" sz="1100" dirty="0">
                <a:effectLst/>
              </a:rPr>
            </a:br>
            <a:br>
              <a:rPr lang="sv-SE" sz="1100" dirty="0">
                <a:effectLst/>
              </a:rPr>
            </a:br>
            <a:r>
              <a:rPr lang="sv-SE" sz="1100" dirty="0">
                <a:effectLst/>
              </a:rPr>
              <a:t>2005: Ansökan om ett europeiskt patent lämnades in.</a:t>
            </a:r>
            <a:br>
              <a:rPr lang="sv-SE" sz="1100" dirty="0">
                <a:effectLst/>
              </a:rPr>
            </a:br>
            <a:br>
              <a:rPr lang="sv-SE" sz="1100" dirty="0">
                <a:effectLst/>
              </a:rPr>
            </a:br>
            <a:r>
              <a:rPr lang="sv-SE" sz="1100" dirty="0">
                <a:effectLst/>
              </a:rPr>
              <a:t>2006: Pristagare. </a:t>
            </a:r>
            <a:r>
              <a:rPr lang="sv-SE" sz="1100" dirty="0" err="1">
                <a:effectLst/>
              </a:rPr>
              <a:t>Sustainble</a:t>
            </a:r>
            <a:r>
              <a:rPr lang="sv-SE" sz="1100" dirty="0">
                <a:effectLst/>
              </a:rPr>
              <a:t> Stockholm Award (Hammarby Sjöstad).</a:t>
            </a:r>
            <a:br>
              <a:rPr lang="sv-SE" sz="1100" dirty="0">
                <a:effectLst/>
              </a:rPr>
            </a:br>
            <a:br>
              <a:rPr lang="sv-SE" sz="1100" dirty="0">
                <a:effectLst/>
              </a:rPr>
            </a:br>
            <a:r>
              <a:rPr lang="sv-SE" sz="1100" dirty="0">
                <a:effectLst/>
              </a:rPr>
              <a:t>2007: Vinnare. Vi I Världen, Västerås Stads Miljöpris.</a:t>
            </a:r>
            <a:br>
              <a:rPr lang="sv-SE" sz="1100" dirty="0">
                <a:effectLst/>
              </a:rPr>
            </a:br>
            <a:br>
              <a:rPr lang="sv-SE" sz="1100" dirty="0">
                <a:effectLst/>
              </a:rPr>
            </a:br>
            <a:r>
              <a:rPr lang="sv-SE" sz="1100" dirty="0">
                <a:effectLst/>
              </a:rPr>
              <a:t>2009: </a:t>
            </a:r>
            <a:r>
              <a:rPr lang="sv-SE" sz="1100" dirty="0" err="1">
                <a:effectLst/>
              </a:rPr>
              <a:t>FlexiClean</a:t>
            </a:r>
            <a:r>
              <a:rPr lang="sv-SE" sz="1100" dirty="0">
                <a:effectLst/>
              </a:rPr>
              <a:t> blir antagna till STING (Stockholm Innovation &amp; </a:t>
            </a:r>
            <a:r>
              <a:rPr lang="sv-SE" sz="1100" dirty="0" err="1">
                <a:effectLst/>
              </a:rPr>
              <a:t>Growth</a:t>
            </a:r>
            <a:r>
              <a:rPr lang="sv-SE" sz="1100" dirty="0">
                <a:effectLst/>
              </a:rPr>
              <a:t>) inkubatorprogram</a:t>
            </a:r>
            <a:br>
              <a:rPr lang="sv-SE" sz="1100" dirty="0">
                <a:effectLst/>
              </a:rPr>
            </a:br>
            <a:br>
              <a:rPr lang="sv-SE" sz="1100" dirty="0">
                <a:effectLst/>
              </a:rPr>
            </a:br>
            <a:r>
              <a:rPr lang="sv-SE" sz="1100" dirty="0">
                <a:effectLst/>
              </a:rPr>
              <a:t>2009. </a:t>
            </a:r>
            <a:r>
              <a:rPr lang="sv-SE" sz="1100" dirty="0" err="1">
                <a:effectLst/>
              </a:rPr>
              <a:t>FlexiClean</a:t>
            </a:r>
            <a:r>
              <a:rPr lang="sv-SE" sz="1100" dirty="0">
                <a:effectLst/>
              </a:rPr>
              <a:t> AB grundades.</a:t>
            </a:r>
            <a:br>
              <a:rPr lang="sv-SE" sz="1100" dirty="0">
                <a:effectLst/>
              </a:rPr>
            </a:br>
            <a:br>
              <a:rPr lang="sv-SE" sz="1100" dirty="0">
                <a:effectLst/>
              </a:rPr>
            </a:br>
            <a:r>
              <a:rPr lang="sv-SE" sz="1100" dirty="0">
                <a:effectLst/>
              </a:rPr>
              <a:t>2010: </a:t>
            </a:r>
            <a:r>
              <a:rPr lang="sv-SE" sz="1100" dirty="0" err="1">
                <a:effectLst/>
              </a:rPr>
              <a:t>FlexiClean</a:t>
            </a:r>
            <a:r>
              <a:rPr lang="sv-SE" sz="1100" dirty="0">
                <a:effectLst/>
              </a:rPr>
              <a:t> AB går med i ett dagvattenkluster på Chalmers Teknikpark</a:t>
            </a:r>
            <a:br>
              <a:rPr lang="sv-SE" sz="1100" dirty="0">
                <a:effectLst/>
              </a:rPr>
            </a:br>
            <a:br>
              <a:rPr lang="sv-SE" sz="1100" dirty="0">
                <a:effectLst/>
              </a:rPr>
            </a:br>
            <a:r>
              <a:rPr lang="sv-SE" sz="1100" dirty="0">
                <a:effectLst/>
              </a:rPr>
              <a:t>2010: </a:t>
            </a:r>
            <a:r>
              <a:rPr lang="sv-SE" sz="1100" dirty="0" err="1">
                <a:effectLst/>
              </a:rPr>
              <a:t>FlexiClean</a:t>
            </a:r>
            <a:r>
              <a:rPr lang="sv-SE" sz="1100" dirty="0">
                <a:effectLst/>
              </a:rPr>
              <a:t> får europeiskt patent # 1514971</a:t>
            </a:r>
            <a:br>
              <a:rPr lang="sv-SE" sz="1100" dirty="0">
                <a:effectLst/>
              </a:rPr>
            </a:br>
            <a:br>
              <a:rPr lang="sv-SE" sz="1100" dirty="0">
                <a:effectLst/>
              </a:rPr>
            </a:br>
            <a:r>
              <a:rPr lang="sv-SE" sz="1100" dirty="0">
                <a:effectLst/>
              </a:rPr>
              <a:t>2010: Världsklassavtal mellan Stockholms Stad och </a:t>
            </a:r>
            <a:r>
              <a:rPr lang="sv-SE" sz="1100" dirty="0" err="1">
                <a:effectLst/>
              </a:rPr>
              <a:t>FlexiClean</a:t>
            </a:r>
            <a:r>
              <a:rPr lang="sv-SE" sz="1100" dirty="0">
                <a:effectLst/>
              </a:rPr>
              <a:t> AB Avseende Norra Djurgårdsstaden.</a:t>
            </a:r>
            <a:br>
              <a:rPr lang="sv-SE" sz="1100" dirty="0">
                <a:effectLst/>
              </a:rPr>
            </a:br>
            <a:br>
              <a:rPr lang="sv-SE" sz="1100" dirty="0">
                <a:effectLst/>
              </a:rPr>
            </a:br>
            <a:r>
              <a:rPr lang="sv-SE" sz="1100" dirty="0">
                <a:effectLst/>
              </a:rPr>
              <a:t>2011: Examen STING.</a:t>
            </a:r>
            <a:br>
              <a:rPr lang="sv-SE" sz="1100" dirty="0">
                <a:effectLst/>
              </a:rPr>
            </a:br>
            <a:br>
              <a:rPr lang="sv-SE" sz="1100" dirty="0">
                <a:effectLst/>
              </a:rPr>
            </a:br>
            <a:r>
              <a:rPr lang="sv-SE" sz="1100" dirty="0">
                <a:effectLst/>
              </a:rPr>
              <a:t>2011: </a:t>
            </a:r>
            <a:r>
              <a:rPr lang="sv-SE" sz="1100" dirty="0" err="1">
                <a:effectLst/>
              </a:rPr>
              <a:t>FlexiClean</a:t>
            </a:r>
            <a:r>
              <a:rPr lang="sv-SE" sz="1100" dirty="0">
                <a:effectLst/>
              </a:rPr>
              <a:t> AB är med och grundar </a:t>
            </a:r>
            <a:r>
              <a:rPr lang="sv-SE" sz="1100" dirty="0" err="1">
                <a:effectLst/>
              </a:rPr>
              <a:t>Remedy</a:t>
            </a:r>
            <a:r>
              <a:rPr lang="sv-SE" sz="1100" dirty="0">
                <a:effectLst/>
              </a:rPr>
              <a:t> By Sweden AB, Eskilstuna.</a:t>
            </a:r>
            <a:br>
              <a:rPr lang="sv-SE" sz="1100" dirty="0">
                <a:effectLst/>
              </a:rPr>
            </a:br>
            <a:br>
              <a:rPr lang="sv-SE" sz="1100" dirty="0">
                <a:effectLst/>
              </a:rPr>
            </a:br>
            <a:r>
              <a:rPr lang="sv-SE" sz="1100" dirty="0">
                <a:effectLst/>
              </a:rPr>
              <a:t>2011: </a:t>
            </a:r>
            <a:r>
              <a:rPr lang="sv-SE" sz="1100" dirty="0" err="1">
                <a:effectLst/>
              </a:rPr>
              <a:t>FlexiClean</a:t>
            </a:r>
            <a:r>
              <a:rPr lang="sv-SE" sz="1100" dirty="0">
                <a:effectLst/>
              </a:rPr>
              <a:t> AB är med och grundar Rent Dagvatten AB, Göteborg.</a:t>
            </a:r>
            <a:br>
              <a:rPr lang="sv-SE" sz="1100" dirty="0">
                <a:effectLst/>
              </a:rPr>
            </a:br>
            <a:br>
              <a:rPr lang="sv-SE" sz="1100" dirty="0">
                <a:effectLst/>
              </a:rPr>
            </a:br>
            <a:r>
              <a:rPr lang="sv-SE" sz="1100" dirty="0">
                <a:effectLst/>
              </a:rPr>
              <a:t>2015: Finalist. Deep Green Challenge, SKANSKA miljötekniktävling.</a:t>
            </a:r>
            <a:br>
              <a:rPr lang="sv-SE" sz="1100" dirty="0">
                <a:effectLst/>
              </a:rPr>
            </a:br>
            <a:br>
              <a:rPr lang="sv-SE" sz="1100" dirty="0">
                <a:effectLst/>
              </a:rPr>
            </a:br>
            <a:r>
              <a:rPr lang="sv-SE" sz="1100" dirty="0">
                <a:effectLst/>
              </a:rPr>
              <a:t>2016: Finalist. Västerås Stads Miljöpris</a:t>
            </a:r>
            <a:br>
              <a:rPr lang="sv-SE" sz="1100" dirty="0">
                <a:effectLst/>
              </a:rPr>
            </a:br>
            <a:br>
              <a:rPr lang="sv-SE" sz="1100" dirty="0">
                <a:effectLst/>
              </a:rPr>
            </a:br>
            <a:r>
              <a:rPr lang="sv-SE" sz="1100" dirty="0">
                <a:effectLst/>
              </a:rPr>
              <a:t>2017: Samarbete med Svenska Fotbollsförbundet</a:t>
            </a:r>
            <a:br>
              <a:rPr lang="sv-SE" sz="1100" dirty="0">
                <a:effectLst/>
              </a:rPr>
            </a:br>
            <a:br>
              <a:rPr lang="sv-SE" sz="1100" dirty="0">
                <a:effectLst/>
              </a:rPr>
            </a:br>
            <a:r>
              <a:rPr lang="sv-SE" sz="1100" dirty="0">
                <a:effectLst/>
              </a:rPr>
              <a:t>2018: Första ”granulat” kassett släpps på marknaden.</a:t>
            </a:r>
            <a:br>
              <a:rPr lang="en-US" sz="1100" dirty="0"/>
            </a:br>
            <a:endParaRPr lang="sv-SE" sz="1100" dirty="0"/>
          </a:p>
        </p:txBody>
      </p:sp>
      <p:pic>
        <p:nvPicPr>
          <p:cNvPr id="20482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</p:spTree>
    <p:extLst>
      <p:ext uri="{BB962C8B-B14F-4D97-AF65-F5344CB8AC3E}">
        <p14:creationId xmlns:p14="http://schemas.microsoft.com/office/powerpoint/2010/main" val="3774577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>
          <a:xfrm>
            <a:off x="452437" y="280988"/>
            <a:ext cx="8401081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2019. </a:t>
            </a:r>
            <a:r>
              <a:rPr lang="en-US" sz="2400" dirty="0" err="1"/>
              <a:t>Vinnare</a:t>
            </a:r>
            <a:r>
              <a:rPr lang="en-US" sz="2400" dirty="0"/>
              <a:t> av </a:t>
            </a:r>
            <a:r>
              <a:rPr lang="en-US" sz="2400" dirty="0" err="1"/>
              <a:t>Västmanlands</a:t>
            </a:r>
            <a:r>
              <a:rPr lang="en-US" sz="2400" dirty="0"/>
              <a:t> </a:t>
            </a:r>
            <a:r>
              <a:rPr lang="en-US" sz="2400" dirty="0" err="1"/>
              <a:t>Klimat</a:t>
            </a:r>
            <a:r>
              <a:rPr lang="en-US" sz="2400" dirty="0"/>
              <a:t> och </a:t>
            </a:r>
            <a:r>
              <a:rPr lang="en-US" sz="2400" dirty="0" err="1"/>
              <a:t>Miljöpris</a:t>
            </a:r>
            <a:r>
              <a:rPr lang="en-US" sz="2400" dirty="0"/>
              <a:t>.</a:t>
            </a:r>
            <a:br>
              <a:rPr lang="en-US" sz="2400" dirty="0"/>
            </a:br>
            <a:endParaRPr lang="sv-SE" sz="2400" dirty="0"/>
          </a:p>
        </p:txBody>
      </p:sp>
      <p:pic>
        <p:nvPicPr>
          <p:cNvPr id="20482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7298" y="1975083"/>
            <a:ext cx="3381565" cy="275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84902D7-538A-4652-855F-76BBD3323D8F}"/>
              </a:ext>
            </a:extLst>
          </p:cNvPr>
          <p:cNvSpPr txBox="1"/>
          <p:nvPr/>
        </p:nvSpPr>
        <p:spPr>
          <a:xfrm>
            <a:off x="827584" y="1958556"/>
            <a:ext cx="38920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Västmanlands miljö- och klimatpris 2019 går till </a:t>
            </a:r>
            <a:r>
              <a:rPr lang="sv-SE" sz="1400" dirty="0" err="1"/>
              <a:t>FlexiClean</a:t>
            </a:r>
            <a:r>
              <a:rPr lang="sv-SE" sz="1400" dirty="0"/>
              <a:t> AB för sitt arbete med att förbättra vattenmiljöer genom att ta tag i en av vår tids stora miljöproblem, kemikalier som sprids i dagvattnet. </a:t>
            </a:r>
            <a:r>
              <a:rPr lang="sv-SE" sz="1400" dirty="0" err="1"/>
              <a:t>FlexiClean</a:t>
            </a:r>
            <a:r>
              <a:rPr lang="sv-SE" sz="1400" dirty="0"/>
              <a:t> har utvecklat filter som fångar upp tungmetaller, oljeföroreningar och även PFAS. PFAS är cancerframkallande ämnen som bland annat finns i våra textilier och ibland beskrivs som vår tids värsta miljögift. </a:t>
            </a:r>
            <a:r>
              <a:rPr lang="sv-SE" sz="1400" dirty="0" err="1"/>
              <a:t>FlexiClean</a:t>
            </a:r>
            <a:r>
              <a:rPr lang="sv-SE" sz="1400" dirty="0"/>
              <a:t> har även tagit sig an och hittat en lösning kring mikroplaster som sprids från konstgräsplaner.</a:t>
            </a:r>
            <a:br>
              <a:rPr lang="sv-SE" sz="1400" dirty="0"/>
            </a:br>
            <a:r>
              <a:rPr lang="sv-SE" sz="1400" dirty="0"/>
              <a:t>Genom att på det här sättet förbättra våra vattenmiljöer har </a:t>
            </a:r>
            <a:r>
              <a:rPr lang="sv-SE" sz="1400" dirty="0" err="1"/>
              <a:t>Flexiclean</a:t>
            </a:r>
            <a:r>
              <a:rPr lang="sv-SE" sz="1400" dirty="0"/>
              <a:t> på ett förtjänstfullt sätt bidragit till att Västmanland har tagit ett viktigt steg vidare till Miljö- och klimatrådets vision, ett län som är miljö- och klimatförebild 2030. </a:t>
            </a:r>
          </a:p>
        </p:txBody>
      </p:sp>
    </p:spTree>
    <p:extLst>
      <p:ext uri="{BB962C8B-B14F-4D97-AF65-F5344CB8AC3E}">
        <p14:creationId xmlns:p14="http://schemas.microsoft.com/office/powerpoint/2010/main" val="1798644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>
          <a:xfrm>
            <a:off x="452437" y="280988"/>
            <a:ext cx="8401081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err="1"/>
              <a:t>Vår</a:t>
            </a:r>
            <a:r>
              <a:rPr lang="en-US" sz="2400" dirty="0"/>
              <a:t> </a:t>
            </a:r>
            <a:r>
              <a:rPr lang="en-US" sz="2400" dirty="0" err="1"/>
              <a:t>lösning</a:t>
            </a:r>
            <a:r>
              <a:rPr lang="en-US" sz="2400" dirty="0"/>
              <a:t>: en </a:t>
            </a:r>
            <a:r>
              <a:rPr lang="en-US" sz="2400" dirty="0" err="1"/>
              <a:t>unik</a:t>
            </a:r>
            <a:r>
              <a:rPr lang="en-US" sz="2400" dirty="0"/>
              <a:t> </a:t>
            </a:r>
            <a:r>
              <a:rPr lang="en-US" sz="2400" dirty="0" err="1"/>
              <a:t>produkt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renar</a:t>
            </a:r>
            <a:r>
              <a:rPr lang="en-US" sz="2400" dirty="0"/>
              <a:t> </a:t>
            </a:r>
            <a:r>
              <a:rPr lang="en-US" sz="2400" dirty="0" err="1"/>
              <a:t>dagvatten</a:t>
            </a:r>
            <a:r>
              <a:rPr lang="en-US" sz="2400" dirty="0"/>
              <a:t> </a:t>
            </a:r>
            <a:r>
              <a:rPr lang="en-US" sz="2400" dirty="0" err="1"/>
              <a:t>direkt</a:t>
            </a:r>
            <a:r>
              <a:rPr lang="en-US" sz="2400" dirty="0"/>
              <a:t> i </a:t>
            </a:r>
            <a:r>
              <a:rPr lang="en-US" sz="2400" dirty="0" err="1"/>
              <a:t>existerande</a:t>
            </a:r>
            <a:r>
              <a:rPr lang="en-US" sz="2400" dirty="0"/>
              <a:t> </a:t>
            </a:r>
            <a:r>
              <a:rPr lang="en-US" sz="2400" dirty="0" err="1"/>
              <a:t>dagvattenbrunnar</a:t>
            </a:r>
            <a:br>
              <a:rPr lang="en-US" sz="2400" dirty="0"/>
            </a:br>
            <a:endParaRPr lang="sv-SE" sz="2400" dirty="0"/>
          </a:p>
        </p:txBody>
      </p:sp>
      <p:pic>
        <p:nvPicPr>
          <p:cNvPr id="20482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20483" name="Picture 4" descr="flexicleanga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000125"/>
            <a:ext cx="3606800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ruta 7"/>
          <p:cNvSpPr txBox="1">
            <a:spLocks noChangeArrowheads="1"/>
          </p:cNvSpPr>
          <p:nvPr/>
        </p:nvSpPr>
        <p:spPr bwMode="auto">
          <a:xfrm>
            <a:off x="714375" y="1593850"/>
            <a:ext cx="435768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err="1">
                <a:latin typeface="Lucida Sans" pitchFamily="34" charset="0"/>
              </a:rPr>
              <a:t>Enkel</a:t>
            </a:r>
            <a:r>
              <a:rPr lang="en-US" dirty="0">
                <a:latin typeface="Lucida Sans" pitchFamily="34" charset="0"/>
              </a:rPr>
              <a:t> och </a:t>
            </a:r>
            <a:r>
              <a:rPr lang="en-US" dirty="0" err="1">
                <a:latin typeface="Lucida Sans" pitchFamily="34" charset="0"/>
              </a:rPr>
              <a:t>billig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att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installera</a:t>
            </a:r>
            <a:r>
              <a:rPr lang="en-US" dirty="0">
                <a:latin typeface="Lucida Sans" pitchFamily="34" charset="0"/>
              </a:rPr>
              <a:t>:   </a:t>
            </a:r>
          </a:p>
          <a:p>
            <a:r>
              <a:rPr lang="en-US" dirty="0">
                <a:latin typeface="Lucida Sans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en-US" dirty="0" err="1">
                <a:latin typeface="Lucida Sans" pitchFamily="34" charset="0"/>
              </a:rPr>
              <a:t>Låg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underhållskostnad</a:t>
            </a:r>
            <a:r>
              <a:rPr lang="en-US" dirty="0">
                <a:latin typeface="Lucida Sans" pitchFamily="34" charset="0"/>
              </a:rPr>
              <a:t>:</a:t>
            </a:r>
          </a:p>
          <a:p>
            <a:pPr>
              <a:buFont typeface="Arial" charset="0"/>
              <a:buChar char="•"/>
            </a:pPr>
            <a:endParaRPr lang="en-US" dirty="0">
              <a:latin typeface="Lucida Sans" pitchFamily="34" charset="0"/>
            </a:endParaRPr>
          </a:p>
          <a:p>
            <a:pPr>
              <a:buFont typeface="Arial" charset="0"/>
              <a:buChar char="•"/>
            </a:pPr>
            <a:r>
              <a:rPr lang="en-US" dirty="0" err="1">
                <a:latin typeface="Lucida Sans" pitchFamily="34" charset="0"/>
              </a:rPr>
              <a:t>Låg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investeringskostnad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ger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låg</a:t>
            </a:r>
            <a:r>
              <a:rPr lang="en-US" dirty="0">
                <a:latin typeface="Lucida Sans" pitchFamily="34" charset="0"/>
              </a:rPr>
              <a:t>     </a:t>
            </a:r>
            <a:r>
              <a:rPr lang="en-US" dirty="0" err="1">
                <a:latin typeface="Lucida Sans" pitchFamily="34" charset="0"/>
              </a:rPr>
              <a:t>starttröskel</a:t>
            </a:r>
            <a:endParaRPr lang="en-US" dirty="0">
              <a:latin typeface="Lucida Sans" pitchFamily="34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Lucida Sans" pitchFamily="34" charset="0"/>
            </a:endParaRPr>
          </a:p>
          <a:p>
            <a:pPr>
              <a:buFont typeface="Arial" charset="0"/>
              <a:buNone/>
            </a:pPr>
            <a:r>
              <a:rPr lang="en-US" dirty="0" err="1">
                <a:latin typeface="Lucida Sans" pitchFamily="34" charset="0"/>
              </a:rPr>
              <a:t>FlexiClean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har</a:t>
            </a:r>
            <a:r>
              <a:rPr lang="en-US" dirty="0">
                <a:latin typeface="Lucida Sans" pitchFamily="34" charset="0"/>
              </a:rPr>
              <a:t> EU-patent </a:t>
            </a:r>
            <a:r>
              <a:rPr lang="en-US" dirty="0" err="1">
                <a:latin typeface="Lucida Sans" pitchFamily="34" charset="0"/>
              </a:rPr>
              <a:t>som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skyddar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reningsmetoden</a:t>
            </a:r>
            <a:r>
              <a:rPr lang="en-US" dirty="0">
                <a:latin typeface="Lucida Sans" pitchFamily="34" charset="0"/>
              </a:rPr>
              <a:t> och </a:t>
            </a:r>
            <a:r>
              <a:rPr lang="en-US" dirty="0" err="1">
                <a:latin typeface="Lucida Sans" pitchFamily="34" charset="0"/>
              </a:rPr>
              <a:t>utformningen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av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kassetten</a:t>
            </a:r>
            <a:r>
              <a:rPr lang="en-US" dirty="0">
                <a:latin typeface="Lucida Sans" pitchFamily="34" charset="0"/>
              </a:rPr>
              <a:t>.</a:t>
            </a:r>
          </a:p>
          <a:p>
            <a:pPr>
              <a:buFont typeface="Arial" charset="0"/>
              <a:buChar char="•"/>
            </a:pPr>
            <a:endParaRPr lang="en-US" dirty="0">
              <a:latin typeface="Lucida Sans" pitchFamily="34" charset="0"/>
            </a:endParaRPr>
          </a:p>
          <a:p>
            <a:endParaRPr lang="sv-SE" sz="1600" b="1" dirty="0">
              <a:latin typeface="Lucida Sans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Filterkassettens uppbyggnad</a:t>
            </a:r>
            <a:br>
              <a:rPr lang="sv-SE" sz="3200" dirty="0"/>
            </a:br>
            <a:r>
              <a:rPr lang="sv-SE" sz="1600" dirty="0"/>
              <a:t>Filterpåsen består av restprodukter ifrån träindustrin. Påsen innehåller 85% furubark och 15% träflis. Påsen bytes normalt sett en gång per år.</a:t>
            </a:r>
            <a:endParaRPr lang="sv-SE" sz="3200" dirty="0"/>
          </a:p>
        </p:txBody>
      </p:sp>
      <p:pic>
        <p:nvPicPr>
          <p:cNvPr id="22530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22531" name="Picture 4" descr="FLEXICLEA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484313"/>
            <a:ext cx="2768600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1928813"/>
            <a:ext cx="1939925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1700213"/>
            <a:ext cx="12763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leri">
  <a:themeElements>
    <a:clrScheme name="Anpassat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66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alleri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alleri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npassat 2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FFFF66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Anpassat 2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FFFF66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Anpassat 2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FFFF66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Anpassat 2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FFFF66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2063</Words>
  <Application>Microsoft Office PowerPoint</Application>
  <PresentationFormat>Bildspel på skärmen (4:3)</PresentationFormat>
  <Paragraphs>182</Paragraphs>
  <Slides>30</Slides>
  <Notes>27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40" baseType="lpstr">
      <vt:lpstr>Arial</vt:lpstr>
      <vt:lpstr>Arial-BoldMT</vt:lpstr>
      <vt:lpstr>Calibri</vt:lpstr>
      <vt:lpstr>Lucida Sans</vt:lpstr>
      <vt:lpstr>Lucida Sans Unicode</vt:lpstr>
      <vt:lpstr>Times New Roman</vt:lpstr>
      <vt:lpstr>Verdana</vt:lpstr>
      <vt:lpstr>Wingdings 2</vt:lpstr>
      <vt:lpstr>Wingdings 3</vt:lpstr>
      <vt:lpstr>Galleri</vt:lpstr>
      <vt:lpstr>Dagvatten – en miljöpåverkan</vt:lpstr>
      <vt:lpstr>Problemet  </vt:lpstr>
      <vt:lpstr>EU:s vattendirektiv</vt:lpstr>
      <vt:lpstr>Hur ser dagvattennätet ut?</vt:lpstr>
      <vt:lpstr>Exempel på ”varningsskyltar” i USA</vt:lpstr>
      <vt:lpstr>                               FlexiCleans historia.  2004: FlexiClean lanserades på marknaden.  2005: Ansökan om ett europeiskt patent lämnades in.  2006: Pristagare. Sustainble Stockholm Award (Hammarby Sjöstad).  2007: Vinnare. Vi I Världen, Västerås Stads Miljöpris.  2009: FlexiClean blir antagna till STING (Stockholm Innovation &amp; Growth) inkubatorprogram  2009. FlexiClean AB grundades.  2010: FlexiClean AB går med i ett dagvattenkluster på Chalmers Teknikpark  2010: FlexiClean får europeiskt patent # 1514971  2010: Världsklassavtal mellan Stockholms Stad och FlexiClean AB Avseende Norra Djurgårdsstaden.  2011: Examen STING.  2011: FlexiClean AB är med och grundar Remedy By Sweden AB, Eskilstuna.  2011: FlexiClean AB är med och grundar Rent Dagvatten AB, Göteborg.  2015: Finalist. Deep Green Challenge, SKANSKA miljötekniktävling.  2016: Finalist. Västerås Stads Miljöpris  2017: Samarbete med Svenska Fotbollsförbundet  2018: Första ”granulat” kassett släpps på marknaden. </vt:lpstr>
      <vt:lpstr>2019. Vinnare av Västmanlands Klimat och Miljöpris. </vt:lpstr>
      <vt:lpstr>Vår lösning: en unik produkt som renar dagvatten direkt i existerande dagvattenbrunnar </vt:lpstr>
      <vt:lpstr>Filterkassettens uppbyggnad Filterpåsen består av restprodukter ifrån träindustrin. Påsen innehåller 85% furubark och 15% träflis. Påsen bytes normalt sett en gång per år.</vt:lpstr>
      <vt:lpstr>Högsta flödet på marknaden och ändå bäst reningseffekt. </vt:lpstr>
      <vt:lpstr>Montage och underhåll</vt:lpstr>
      <vt:lpstr>Exempel 1 på reningsgrader FlexiClean</vt:lpstr>
      <vt:lpstr>Exempel 3 på reningsgrader FlexiClean</vt:lpstr>
      <vt:lpstr>Exempel 4 på reningsgrader FlexiClean</vt:lpstr>
      <vt:lpstr>”Akademisk” dokumentation</vt:lpstr>
      <vt:lpstr>In med det nya, ut med det gamla</vt:lpstr>
      <vt:lpstr>In med det nya, ut med det gamla</vt:lpstr>
      <vt:lpstr>SvFF samt IVL rekommenderar FlexiClean för konstgräsplaner.</vt:lpstr>
      <vt:lpstr>FlexiClean granulatfilter. Första kassetten på marknaden som klarar tungmetaller, näringsämnen, PAH, oljor och partiklar ned till 42my.  ”Kalmarrapporten” visar 100% filtrering av granulat.</vt:lpstr>
      <vt:lpstr>Filterväggar/Filterbrunnar</vt:lpstr>
      <vt:lpstr>Exempel från mobil filterbrunn.</vt:lpstr>
      <vt:lpstr>Västerås hamn, 30 000m2 hårdgjord yta för 150 000:- och klarar alla gränsvärden.</vt:lpstr>
      <vt:lpstr>Bilhall i Eskilstuna med mystiskt oljeutsläpp Tillsammans med AB Aros Rör &amp; Svets och Enebo Entreprenad monterades denna vägg för 60 000:- och problemet var löst.</vt:lpstr>
      <vt:lpstr>Multipel filterkassett för stora utlopp</vt:lpstr>
      <vt:lpstr>Ovako Steel Hofors</vt:lpstr>
      <vt:lpstr>Sandfilter. Dagvattenfilter för placering inomhus.</vt:lpstr>
      <vt:lpstr>FlexiClean tar kampen mot PFAS</vt:lpstr>
      <vt:lpstr>Referenser  ”FlexiClean kartan” med tidigare leveranser  https://www.google.com/maps/d/edit?mid=1NgcNrP7tE1DlDEef-NoOcD4AiQb0tChd&amp;usp=sharing </vt:lpstr>
      <vt:lpstr> Delägarskap  FlexiClean AB är delägare i  Rent Dagvatten AB.  www.rent-dagvatten.se Abonnera på rent dagvatten Analys-projektering-entrepenad-service-efteranalys Utbildningar  Remedy By Sweden AB Konsulter för avancerad forskning, problemlösning och metodutveckling.  AB Aros Rör &amp; Svets www.arosrorsvets.se Svets, smide och installationer</vt:lpstr>
      <vt:lpstr>Tack för uppmärksamheten!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Dagvatten – en miljöpåverkan</dc:title>
  <dc:creator>Peder Eneroth</dc:creator>
  <cp:lastModifiedBy>Peder Eneroth</cp:lastModifiedBy>
  <cp:revision>5</cp:revision>
  <dcterms:created xsi:type="dcterms:W3CDTF">2020-10-01T06:03:57Z</dcterms:created>
  <dcterms:modified xsi:type="dcterms:W3CDTF">2021-07-01T09:59:30Z</dcterms:modified>
</cp:coreProperties>
</file>