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97" r:id="rId3"/>
    <p:sldId id="256" r:id="rId4"/>
    <p:sldId id="298" r:id="rId5"/>
    <p:sldId id="322" r:id="rId6"/>
    <p:sldId id="285" r:id="rId7"/>
    <p:sldId id="308" r:id="rId8"/>
    <p:sldId id="310" r:id="rId9"/>
    <p:sldId id="306" r:id="rId10"/>
    <p:sldId id="317" r:id="rId11"/>
    <p:sldId id="309" r:id="rId12"/>
    <p:sldId id="303" r:id="rId13"/>
    <p:sldId id="316" r:id="rId14"/>
    <p:sldId id="313" r:id="rId15"/>
    <p:sldId id="325" r:id="rId16"/>
    <p:sldId id="315" r:id="rId17"/>
    <p:sldId id="314" r:id="rId18"/>
    <p:sldId id="312" r:id="rId19"/>
    <p:sldId id="323" r:id="rId20"/>
    <p:sldId id="324" r:id="rId21"/>
    <p:sldId id="284" r:id="rId2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01293-8848-4F65-9389-38F5B19EDF91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C3B3F-4073-4F89-BE86-227B4B8A14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4FE90-442A-4B5B-BC1A-7978895BB2B2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10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31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11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45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481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FE8E8A-87A7-4CD6-AD4B-72D3BD51D160}" type="slidenum">
              <a:rPr lang="sv-SE" sz="1200">
                <a:latin typeface="Calibri" pitchFamily="34" charset="0"/>
              </a:rPr>
              <a:pPr algn="r"/>
              <a:t>12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2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2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1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A3F06E-E8D0-4C7F-B643-5C35D5AAF32A}" type="slidenum">
              <a:rPr lang="sv-SE" sz="1200">
                <a:latin typeface="Calibri" pitchFamily="34" charset="0"/>
              </a:rPr>
              <a:pPr algn="r"/>
              <a:t>2</a:t>
            </a:fld>
            <a:endParaRPr lang="sv-SE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55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222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4F0C3-11B4-4FBA-910B-6519188EF6F5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35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C17A-C40D-4976-86A0-F6FDE8C972B0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4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5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8371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3A1600-26B4-49E4-8B1C-D8BA0B712374}" type="slidenum">
              <a:rPr lang="sv-SE" sz="1200">
                <a:latin typeface="+mn-lt"/>
              </a:rPr>
              <a:pPr algn="r">
                <a:defRPr/>
              </a:pPr>
              <a:t>7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8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95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9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andsfigu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EA1BC6-D732-4333-B1C7-616C4B80A7A7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5D9F4-5C2F-4274-821D-509960A679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6CFF-0CA2-49BE-867C-6868682663D8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F0F-576F-4C09-930D-355713551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710-6F41-4F4A-8BDB-AA363AAE2FCD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D820-37E8-4427-9E5A-BA8651EA87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2FFF-BBD8-4A05-81DC-E27BBFC4AAB8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678-EE9D-4F6C-A687-8FE6F07DC8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form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DABEC-6955-42A8-B772-5C63B12FAC24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3A1B9-4FEA-476D-9080-DF3B5308A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C50595-A801-4073-A828-A604CAA58130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4A1F8-B6A1-4A6F-BC8B-AB4C687205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1D924-2447-47EF-9403-2BE09B57ABE9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BF6DA-A9CC-4CEA-BE3F-2146B18FB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A4D91-C723-4B3D-824B-C9FFCA205BA8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8D2F6-21C8-4E47-AAE7-FEB68EFA3F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586D-4679-48C3-8FDC-27177A19313F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9A5A-5F90-465C-A74D-748801CC0D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44520-8314-4BE2-B6CA-CA76BA612D46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99D53-7887-4803-8CCD-A4BBC10BD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andsfigu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form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648CD1-612F-4C04-B157-383332CBA4DA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F2B9A-117E-4FED-88BD-AFDF8F8A6B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3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175A0C-2151-473A-8C29-F99F2DC46C9C}" type="datetimeFigureOut">
              <a:rPr lang="sv-SE"/>
              <a:pPr>
                <a:defRPr/>
              </a:pPr>
              <a:t>2017-08-03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240480-337F-446E-AD30-AE0E536E23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t-dagvatten.s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rosrorsvets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flexiclean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2RtdIK_e0" TargetMode="External"/><Relationship Id="rId4" Type="http://schemas.openxmlformats.org/officeDocument/2006/relationships/hyperlink" Target="http://www.youtube.com/watch?v=HU7RE3Jm3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Dagvatten – en miljöpåverkan</a:t>
            </a:r>
          </a:p>
        </p:txBody>
      </p:sp>
      <p:pic>
        <p:nvPicPr>
          <p:cNvPr id="14338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4339" name="Bildobjekt 5" descr="Dagvattenutloppsledn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68413"/>
            <a:ext cx="8064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7" y="1988840"/>
            <a:ext cx="3722023" cy="220177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880320" cy="44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074440" y="288657"/>
            <a:ext cx="699512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835696" y="1500188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b="1" dirty="0">
                <a:latin typeface="Arial-BoldMT"/>
                <a:ea typeface="Times New Roman" panose="02020603050405020304" pitchFamily="18" charset="0"/>
                <a:cs typeface="Arial-BoldMT"/>
              </a:rPr>
              <a:t>WSP prover Västerås 2015. Utbyte av kassetter till </a:t>
            </a:r>
            <a:r>
              <a:rPr lang="sv-SE" sz="1400" b="1" dirty="0" err="1">
                <a:latin typeface="Arial-BoldMT"/>
                <a:ea typeface="Times New Roman" panose="02020603050405020304" pitchFamily="18" charset="0"/>
                <a:cs typeface="Arial-BoldMT"/>
              </a:rPr>
              <a:t>FlexiClean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	Efter	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Jämf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         Uppföljning		Byte	Byte till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Flexiclean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Suspenderad substans mg/l 	6180 	569 	90,8	249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Oljeindex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7090 	153 	97,8	111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(totalfosfor) mg/l	0,922	0,459		0,136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(totalkväve) mg/l	22,5	3		2,6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Kalcium mg/l 		108	6,55	93,9	4,17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Järn mg/l 		425 	12 	97,2	13,6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Kalium mg/l 		31,6	2,76 	91,3	2,9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Magnesium mg/l	67,4 	2,82 	95,8	3,25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Natrium mg/l 		25,7 	2,9 	88,7	2,36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Aluminium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131000 	5270 	96,0	8000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Arsenik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103 	2,05 	98,0	3,26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	4310 	100 	97,7	73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Kadmium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123 	1,56 	98,7	0,87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742 	15,3 	97,9	17,5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Koppar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8310 	133 	98,4	121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Kvicksilver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51,7 	0,308 	99,4	0,312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Nickel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2130 	23 	98,9	16,3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Bly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18600 	206 	98,9	176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Zink 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g/l 		25900 	508 	98,0	385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3794" name="textruta 10"/>
          <p:cNvSpPr txBox="1">
            <a:spLocks noChangeArrowheads="1"/>
          </p:cNvSpPr>
          <p:nvPr/>
        </p:nvSpPr>
        <p:spPr bwMode="auto">
          <a:xfrm>
            <a:off x="2357438" y="44291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>
              <a:latin typeface="Lucida Sans Unicode" pitchFamily="34" charset="0"/>
            </a:endParaRPr>
          </a:p>
        </p:txBody>
      </p:sp>
      <p:pic>
        <p:nvPicPr>
          <p:cNvPr id="33795" name="Picture 6" descr="Viivärlde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" y="5378181"/>
            <a:ext cx="2016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Bildobjekt 5" descr="Miljöpris Hammarby Sjösta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35" y="844119"/>
            <a:ext cx="2520652" cy="15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latshållare för innehåll 3" descr="vlt10020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0151" y="3759522"/>
            <a:ext cx="20875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14" y="476176"/>
            <a:ext cx="1800299" cy="18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logo-skans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36838"/>
            <a:ext cx="1581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IMG_43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3384945"/>
            <a:ext cx="23542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 descr="thD2PEHU1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481" y="2619621"/>
            <a:ext cx="23764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5" descr="vasttrafik_logg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5427" y="54619"/>
            <a:ext cx="17922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6" descr="thYR0DMF0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3774" y="5179744"/>
            <a:ext cx="18605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7" descr="SDC1359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1399" y="4170362"/>
            <a:ext cx="23050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15" y="1715607"/>
            <a:ext cx="1905720" cy="9528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46" y="1433698"/>
            <a:ext cx="1602454" cy="55664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6" y="2165038"/>
            <a:ext cx="1485900" cy="4953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6" y="4091190"/>
            <a:ext cx="1237315" cy="86796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74" y="2799210"/>
            <a:ext cx="957263" cy="33238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1657672"/>
            <a:ext cx="2343150" cy="155257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2DC7220-3264-43B7-A5E6-14D7C9B36E61}"/>
              </a:ext>
            </a:extLst>
          </p:cNvPr>
          <p:cNvSpPr txBox="1"/>
          <p:nvPr/>
        </p:nvSpPr>
        <p:spPr>
          <a:xfrm>
            <a:off x="3089274" y="332656"/>
            <a:ext cx="36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av våra referenser.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err="1"/>
              <a:t>FlexiClean</a:t>
            </a:r>
            <a:r>
              <a:rPr lang="sv-SE" sz="3200" dirty="0"/>
              <a:t> och regalskeppet Vasa.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Picture 13" descr="vasamuseet_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722" y="1543933"/>
            <a:ext cx="4320605" cy="27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6073"/>
            <a:ext cx="3724672" cy="20951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9" y="1315277"/>
            <a:ext cx="4032448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Filterväggar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20" y="1196752"/>
            <a:ext cx="4932040" cy="369903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024336" cy="226825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SvFF samt IVL rekommenderar </a:t>
            </a:r>
            <a:r>
              <a:rPr lang="sv-SE" sz="3200" dirty="0" err="1"/>
              <a:t>FlexiClean</a:t>
            </a:r>
            <a:r>
              <a:rPr lang="sv-SE" sz="3200" dirty="0"/>
              <a:t> för konstgräsplaner.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41104" cy="51139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0" y="198884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dag är det mycket fokus på frågan om granulat på konstgräsplaner. </a:t>
            </a:r>
            <a:r>
              <a:rPr lang="sv-SE" dirty="0" err="1"/>
              <a:t>Hittils</a:t>
            </a:r>
            <a:r>
              <a:rPr lang="sv-SE" dirty="0"/>
              <a:t> har det varit fokus på plaster men de rapporter </a:t>
            </a:r>
            <a:r>
              <a:rPr lang="sv-SE" dirty="0" err="1"/>
              <a:t>FlexiClean</a:t>
            </a:r>
            <a:r>
              <a:rPr lang="sv-SE" dirty="0"/>
              <a:t> ar fått tillhanda ser vi också höga värden av </a:t>
            </a:r>
            <a:r>
              <a:rPr lang="sv-SE" b="1" dirty="0"/>
              <a:t>Zink, Natrium, Strontium, Kalcium och Fosfor</a:t>
            </a:r>
            <a:r>
              <a:rPr lang="sv-SE" dirty="0"/>
              <a:t>. Därför lämpar sig </a:t>
            </a:r>
            <a:r>
              <a:rPr lang="sv-SE" dirty="0" err="1"/>
              <a:t>FlexiClean</a:t>
            </a:r>
            <a:r>
              <a:rPr lang="sv-SE" dirty="0"/>
              <a:t> ypperligt som dagvatten-filter på dessa konstgräsplaner. Att filtret även absorberar olja gör att man har en extra ”försäkring” om något skulle hända med maskinerna som underhåller planerna. </a:t>
            </a:r>
          </a:p>
        </p:txBody>
      </p:sp>
    </p:spTree>
    <p:extLst>
      <p:ext uri="{BB962C8B-B14F-4D97-AF65-F5344CB8AC3E}">
        <p14:creationId xmlns:p14="http://schemas.microsoft.com/office/powerpoint/2010/main" val="22266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Västerås Djuphamn</a:t>
            </a:r>
            <a:br>
              <a:rPr lang="sv-SE" sz="3200" dirty="0"/>
            </a:br>
            <a:r>
              <a:rPr lang="sv-SE" sz="2000" b="0" dirty="0"/>
              <a:t>30 000m2 yta för 150 000:- och klarar alla gränsvärden.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358836" cy="35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/>
              <a:t>Bilhall i Eskilstuna med mystiskt oljeutsläpp</a:t>
            </a:r>
            <a:br>
              <a:rPr lang="sv-SE" sz="2800" dirty="0"/>
            </a:br>
            <a:r>
              <a:rPr lang="sv-SE" sz="1300" dirty="0"/>
              <a:t>Tillsammans med AB Aros Rör &amp; Svets och </a:t>
            </a:r>
            <a:r>
              <a:rPr lang="sv-SE" sz="1300" dirty="0" err="1"/>
              <a:t>Enebo</a:t>
            </a:r>
            <a:r>
              <a:rPr lang="sv-SE" sz="1300" dirty="0"/>
              <a:t> Entreprenad monterades denna vägg för 60 000:- och problemet var löst.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0" y="1324411"/>
            <a:ext cx="3233894" cy="41832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411"/>
            <a:ext cx="2899319" cy="4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Multipel filterkassett för stora utlopp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0723" name="Picture 5" descr="IMG_4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341438"/>
            <a:ext cx="6265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v-SE" sz="3200" dirty="0"/>
            </a:br>
            <a:r>
              <a:rPr lang="sv-SE" sz="3200" dirty="0"/>
              <a:t>Delägarskap</a:t>
            </a:r>
            <a:br>
              <a:rPr lang="sv-SE" sz="3200" dirty="0"/>
            </a:br>
            <a:br>
              <a:rPr lang="sv-SE" sz="3200" dirty="0"/>
            </a:br>
            <a:r>
              <a:rPr lang="sv-SE" sz="2200" b="0" dirty="0" err="1"/>
              <a:t>FlexiClean</a:t>
            </a:r>
            <a:r>
              <a:rPr lang="sv-SE" sz="2200" b="0" dirty="0"/>
              <a:t> AB är delägare i</a:t>
            </a:r>
            <a:br>
              <a:rPr lang="sv-SE" sz="2200" b="0" dirty="0"/>
            </a:br>
            <a:br>
              <a:rPr lang="sv-SE" sz="2200" dirty="0"/>
            </a:br>
            <a:r>
              <a:rPr lang="sv-SE" sz="2200" dirty="0"/>
              <a:t>Rent Dagvatten AB.</a:t>
            </a:r>
            <a:br>
              <a:rPr lang="sv-SE" sz="2200" dirty="0"/>
            </a:br>
            <a:r>
              <a:rPr lang="sv-SE" sz="2200" dirty="0"/>
              <a:t> </a:t>
            </a:r>
            <a:r>
              <a:rPr lang="sv-SE" sz="1600" dirty="0">
                <a:hlinkClick r:id="rId3"/>
              </a:rPr>
              <a:t>www.rent-dagvatten.se</a:t>
            </a:r>
            <a:br>
              <a:rPr lang="sv-SE" sz="1600" dirty="0"/>
            </a:br>
            <a:r>
              <a:rPr lang="sv-SE" sz="1600" dirty="0"/>
              <a:t>Abonnera på rent dagvatten</a:t>
            </a:r>
            <a:br>
              <a:rPr lang="sv-SE" sz="1600" dirty="0"/>
            </a:br>
            <a:r>
              <a:rPr lang="sv-SE" sz="1600" dirty="0"/>
              <a:t>Analys-projektering-</a:t>
            </a:r>
            <a:r>
              <a:rPr lang="sv-SE" sz="1600" dirty="0" err="1"/>
              <a:t>entrepenad</a:t>
            </a:r>
            <a:r>
              <a:rPr lang="sv-SE" sz="1600" dirty="0"/>
              <a:t>-service-efteranalys</a:t>
            </a:r>
            <a:br>
              <a:rPr lang="sv-SE" sz="2200" dirty="0"/>
            </a:br>
            <a:r>
              <a:rPr lang="sv-SE" sz="1600" dirty="0"/>
              <a:t>Utbildningar</a:t>
            </a:r>
            <a:br>
              <a:rPr lang="sv-SE" sz="1600" dirty="0"/>
            </a:br>
            <a:br>
              <a:rPr lang="sv-SE" sz="2200" dirty="0"/>
            </a:br>
            <a:r>
              <a:rPr lang="sv-SE" sz="2200" dirty="0" err="1"/>
              <a:t>Remedy</a:t>
            </a:r>
            <a:r>
              <a:rPr lang="sv-SE" sz="2200" dirty="0"/>
              <a:t> By Sweden AB</a:t>
            </a:r>
            <a:br>
              <a:rPr lang="sv-SE" sz="2200" dirty="0"/>
            </a:br>
            <a:r>
              <a:rPr lang="sv-SE" sz="1600" b="0" dirty="0"/>
              <a:t>Konsulter</a:t>
            </a:r>
            <a:r>
              <a:rPr lang="sv-SE" sz="1600" b="0" dirty="0">
                <a:effectLst/>
              </a:rPr>
              <a:t> för avancerad forskning, problemlösning och metodutveckling.</a:t>
            </a:r>
            <a:br>
              <a:rPr lang="sv-SE" sz="1600" b="0" dirty="0">
                <a:effectLst/>
              </a:rPr>
            </a:br>
            <a:br>
              <a:rPr lang="sv-SE" sz="1600" dirty="0">
                <a:effectLst/>
              </a:rPr>
            </a:br>
            <a:r>
              <a:rPr lang="sv-SE" sz="2200" dirty="0">
                <a:effectLst/>
              </a:rPr>
              <a:t>AB Aros Rör &amp; Svets</a:t>
            </a:r>
            <a:br>
              <a:rPr lang="sv-SE" sz="2200" dirty="0">
                <a:effectLst/>
              </a:rPr>
            </a:br>
            <a:r>
              <a:rPr lang="sv-SE" sz="1600" dirty="0">
                <a:effectLst/>
                <a:hlinkClick r:id="rId4"/>
              </a:rPr>
              <a:t>www.arosrorsvets.se</a:t>
            </a:r>
            <a:br>
              <a:rPr lang="sv-SE" sz="1600" dirty="0">
                <a:effectLst/>
              </a:rPr>
            </a:br>
            <a:r>
              <a:rPr lang="sv-SE" sz="1600" b="0" dirty="0">
                <a:effectLst/>
              </a:rPr>
              <a:t>Svets, smide och installationer</a:t>
            </a:r>
            <a:endParaRPr lang="sv-SE" sz="16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271678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92101"/>
            <a:ext cx="8229600" cy="11429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/>
              <a:t>Problemet</a:t>
            </a:r>
            <a:br>
              <a:rPr lang="sv-SE" sz="4000"/>
            </a:br>
            <a:br>
              <a:rPr lang="sv-SE" sz="1800"/>
            </a:br>
            <a:endParaRPr lang="sv-SE" sz="18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1138"/>
            <a:ext cx="84010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Dagvatten med tungmetaller och andra föroreningar släpps ut i sjöar och vattendrag utan någon rening alls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Pga klimatförändringarna ökar översvämningar, vilket ger mer förorenat dagvatten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Ökad miljömedvetenhet och enligt Miljöbalken samt EU:s nya vattendirektiv gör att dagvatten klassas som avlopp och skall renas.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Sveriges kommuner har arbetat fram dagvattenplaner.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Fler och fler Industrier och fastighetsägare med miljöfarlig verksamhet får krav ifrån Miljö och Hälsa och måste hantera utsläppen av dagvatten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v-SE" sz="3200" dirty="0"/>
            </a:br>
            <a:r>
              <a:rPr lang="sv-SE" sz="3200" dirty="0"/>
              <a:t>Kluster och samarbeten:</a:t>
            </a:r>
            <a:br>
              <a:rPr lang="sv-SE" sz="3200" dirty="0"/>
            </a:br>
            <a:br>
              <a:rPr lang="sv-SE" sz="3200" dirty="0"/>
            </a:br>
            <a:r>
              <a:rPr lang="sv-SE" sz="2800" dirty="0" err="1"/>
              <a:t>MinRent</a:t>
            </a:r>
            <a:r>
              <a:rPr lang="sv-SE" sz="2800" dirty="0"/>
              <a:t>-Jernkontoret</a:t>
            </a:r>
            <a:br>
              <a:rPr lang="sv-SE" sz="2800" dirty="0"/>
            </a:br>
            <a:r>
              <a:rPr lang="sv-SE" sz="2800" dirty="0"/>
              <a:t>Stockholm </a:t>
            </a:r>
            <a:r>
              <a:rPr lang="sv-SE" sz="2800" dirty="0" err="1"/>
              <a:t>Cleantech</a:t>
            </a:r>
            <a:br>
              <a:rPr lang="sv-SE" sz="2800" dirty="0"/>
            </a:br>
            <a:r>
              <a:rPr lang="sv-SE" sz="2800" dirty="0"/>
              <a:t>Stockholms Miljöteknikcenter</a:t>
            </a:r>
            <a:br>
              <a:rPr lang="sv-SE" sz="2800" dirty="0"/>
            </a:br>
            <a:r>
              <a:rPr lang="sv-SE" sz="2800" dirty="0"/>
              <a:t>Baltic </a:t>
            </a:r>
            <a:r>
              <a:rPr lang="sv-SE" sz="2800" dirty="0" err="1"/>
              <a:t>Flows</a:t>
            </a:r>
            <a:br>
              <a:rPr lang="sv-SE" sz="2800" dirty="0"/>
            </a:br>
            <a:r>
              <a:rPr lang="sv-SE" sz="2800" dirty="0" err="1"/>
              <a:t>Sustainable</a:t>
            </a:r>
            <a:r>
              <a:rPr lang="sv-SE" sz="2800" dirty="0"/>
              <a:t> Business Mälardalen</a:t>
            </a:r>
            <a:endParaRPr lang="sv-SE" sz="28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151323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Tack för uppmärksamheten!</a:t>
            </a:r>
          </a:p>
        </p:txBody>
      </p:sp>
      <p:pic>
        <p:nvPicPr>
          <p:cNvPr id="3584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5843" name="textruta 5"/>
          <p:cNvSpPr txBox="1">
            <a:spLocks noChangeArrowheads="1"/>
          </p:cNvSpPr>
          <p:nvPr/>
        </p:nvSpPr>
        <p:spPr bwMode="auto">
          <a:xfrm>
            <a:off x="5148263" y="2071688"/>
            <a:ext cx="349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400" b="1">
                <a:latin typeface="Lucida Sans Unicode" pitchFamily="34" charset="0"/>
                <a:hlinkClick r:id="rId4"/>
              </a:rPr>
              <a:t>www.flexiclean.eu</a:t>
            </a:r>
            <a:endParaRPr lang="sv-SE" sz="2400" b="1">
              <a:latin typeface="Lucida Sans Unicode" pitchFamily="34" charset="0"/>
            </a:endParaRPr>
          </a:p>
          <a:p>
            <a:pPr algn="ctr"/>
            <a:endParaRPr lang="sv-SE" sz="2400">
              <a:latin typeface="Lucida Sans Unicode" pitchFamily="34" charset="0"/>
            </a:endParaRPr>
          </a:p>
          <a:p>
            <a:pPr algn="ctr"/>
            <a:r>
              <a:rPr lang="sv-SE" sz="2400">
                <a:latin typeface="Lucida Sans Unicode" pitchFamily="34" charset="0"/>
              </a:rPr>
              <a:t>FlexiClean AB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Brandthovdagatan 16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721 35 Västerås</a:t>
            </a:r>
          </a:p>
        </p:txBody>
      </p:sp>
      <p:pic>
        <p:nvPicPr>
          <p:cNvPr id="35844" name="Picture 6" descr="Flexiclean_1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125538"/>
            <a:ext cx="3184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41324" y="265112"/>
            <a:ext cx="822960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Hur ser dagvattennätet ut?</a:t>
            </a:r>
          </a:p>
        </p:txBody>
      </p:sp>
      <p:pic>
        <p:nvPicPr>
          <p:cNvPr id="18434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8435" name="Bildobjekt 6" descr="Dagvattensystemexemp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052513"/>
            <a:ext cx="3922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ruta 12"/>
          <p:cNvSpPr txBox="1">
            <a:spLocks noChangeArrowheads="1"/>
          </p:cNvSpPr>
          <p:nvPr/>
        </p:nvSpPr>
        <p:spPr bwMode="auto">
          <a:xfrm>
            <a:off x="611188" y="1916113"/>
            <a:ext cx="40719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sv-SE" sz="2000" b="1">
                <a:latin typeface="Lucida Sans Unicode" pitchFamily="34" charset="0"/>
              </a:rPr>
              <a:t>Vad klarar recipienten?</a:t>
            </a: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Sverige har 2.5 miljoner brunnar varav ca 500 000 i täta städer. </a:t>
            </a: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(Stockholm innerstad 30 000)</a:t>
            </a:r>
          </a:p>
          <a:p>
            <a:pPr>
              <a:buFont typeface="Arial" charset="0"/>
              <a:buNone/>
            </a:pPr>
            <a:endParaRPr lang="en-US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förser ett par miljoner människor med dricksvatten.</a:t>
            </a:r>
          </a:p>
          <a:p>
            <a:pPr>
              <a:buFont typeface="Arial" charset="0"/>
              <a:buNone/>
            </a:pPr>
            <a:endParaRPr lang="sv-SE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är idag värderad till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127 miljarder kronor,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hur förvaltar vi idag det värdet?</a:t>
            </a:r>
          </a:p>
          <a:p>
            <a:pPr>
              <a:buFont typeface="Arial" charset="0"/>
              <a:buChar char="•"/>
            </a:pPr>
            <a:endParaRPr lang="sv-SE" sz="2000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Vår</a:t>
            </a:r>
            <a:r>
              <a:rPr lang="en-US" sz="2400" dirty="0"/>
              <a:t> </a:t>
            </a:r>
            <a:r>
              <a:rPr lang="en-US" sz="2400" dirty="0" err="1"/>
              <a:t>lösning</a:t>
            </a:r>
            <a:r>
              <a:rPr lang="en-US" sz="2400" dirty="0"/>
              <a:t>: en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produkt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renar</a:t>
            </a:r>
            <a:r>
              <a:rPr lang="en-US" sz="2400" dirty="0"/>
              <a:t> </a:t>
            </a:r>
            <a:r>
              <a:rPr lang="en-US" sz="2400" dirty="0" err="1"/>
              <a:t>dagvatten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i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dagvattenbrunnar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Enkel</a:t>
            </a:r>
            <a:r>
              <a:rPr lang="en-US" sz="1600" dirty="0">
                <a:latin typeface="Lucida Sans" pitchFamily="34" charset="0"/>
              </a:rPr>
              <a:t> och </a:t>
            </a:r>
            <a:r>
              <a:rPr lang="en-US" sz="1600" dirty="0" err="1">
                <a:latin typeface="Lucida Sans" pitchFamily="34" charset="0"/>
              </a:rPr>
              <a:t>billig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att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installera</a:t>
            </a:r>
            <a:r>
              <a:rPr lang="en-US" sz="1600" dirty="0">
                <a:latin typeface="Lucida Sans" pitchFamily="34" charset="0"/>
              </a:rPr>
              <a:t>: 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underhållskostnad</a:t>
            </a:r>
            <a:r>
              <a:rPr lang="en-US" sz="1600" dirty="0">
                <a:latin typeface="Lucida Sans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investeringskostnad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ger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    </a:t>
            </a:r>
            <a:r>
              <a:rPr lang="en-US" sz="1600" dirty="0" err="1">
                <a:latin typeface="Lucida Sans" pitchFamily="34" charset="0"/>
              </a:rPr>
              <a:t>starttröskel</a:t>
            </a: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monteras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utan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förkunskaper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specialverktyg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tre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minuter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Filterpåse</a:t>
            </a:r>
            <a:r>
              <a:rPr lang="en-US" sz="1600" dirty="0">
                <a:latin typeface="Lucida Sans" pitchFamily="34" charset="0"/>
              </a:rPr>
              <a:t> bytes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under </a:t>
            </a:r>
            <a:r>
              <a:rPr lang="en-US" sz="1600" dirty="0" err="1">
                <a:latin typeface="Lucida Sans" pitchFamily="34" charset="0"/>
              </a:rPr>
              <a:t>två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minuter</a:t>
            </a:r>
            <a:r>
              <a:rPr lang="en-US" sz="1600" dirty="0">
                <a:latin typeface="Lucida Sans" pitchFamily="34" charset="0"/>
              </a:rPr>
              <a:t>.    </a:t>
            </a:r>
            <a:r>
              <a:rPr lang="en-US" sz="1600" dirty="0" err="1">
                <a:latin typeface="Lucida Sans" pitchFamily="34" charset="0"/>
              </a:rPr>
              <a:t>Påsen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byts</a:t>
            </a:r>
            <a:r>
              <a:rPr lang="en-US" sz="1600" dirty="0">
                <a:latin typeface="Lucida Sans" pitchFamily="34" charset="0"/>
              </a:rPr>
              <a:t> normal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gang per </a:t>
            </a:r>
            <a:r>
              <a:rPr lang="en-US" sz="1600" dirty="0" err="1">
                <a:latin typeface="Lucida Sans" pitchFamily="34" charset="0"/>
              </a:rPr>
              <a:t>år</a:t>
            </a:r>
            <a:r>
              <a:rPr lang="en-US" sz="1600" dirty="0">
                <a:latin typeface="Lucida Sans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Lucida Sans" pitchFamily="34" charset="0"/>
              </a:rPr>
              <a:t>FlexiClean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har</a:t>
            </a:r>
            <a:r>
              <a:rPr lang="en-US" sz="1600" dirty="0">
                <a:latin typeface="Lucida Sans" pitchFamily="34" charset="0"/>
              </a:rPr>
              <a:t> EU-patent </a:t>
            </a:r>
            <a:r>
              <a:rPr lang="en-US" sz="1600" dirty="0" err="1">
                <a:latin typeface="Lucida Sans" pitchFamily="34" charset="0"/>
              </a:rPr>
              <a:t>som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skyddar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reningsmetoden</a:t>
            </a:r>
            <a:r>
              <a:rPr lang="en-US" sz="1600" dirty="0">
                <a:latin typeface="Lucida Sans" pitchFamily="34" charset="0"/>
              </a:rPr>
              <a:t> och </a:t>
            </a:r>
            <a:r>
              <a:rPr lang="en-US" sz="1600" dirty="0" err="1">
                <a:latin typeface="Lucida Sans" pitchFamily="34" charset="0"/>
              </a:rPr>
              <a:t>utformningen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av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/>
              <a:t>Högsta</a:t>
            </a:r>
            <a:r>
              <a:rPr lang="en-US" sz="2000" dirty="0"/>
              <a:t> </a:t>
            </a:r>
            <a:r>
              <a:rPr lang="en-US" sz="2000" dirty="0" err="1"/>
              <a:t>flödet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marknaden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ändå</a:t>
            </a:r>
            <a:r>
              <a:rPr lang="en-US" sz="2000" dirty="0"/>
              <a:t> </a:t>
            </a:r>
            <a:r>
              <a:rPr lang="en-US" sz="2000" dirty="0" err="1"/>
              <a:t>bäst</a:t>
            </a:r>
            <a:r>
              <a:rPr lang="en-US" sz="2000" dirty="0"/>
              <a:t> </a:t>
            </a:r>
            <a:r>
              <a:rPr lang="en-US" sz="2000" dirty="0" err="1"/>
              <a:t>reningseffekt</a:t>
            </a:r>
            <a:r>
              <a:rPr lang="en-US" sz="2000" dirty="0"/>
              <a:t>.</a:t>
            </a:r>
            <a:br>
              <a:rPr lang="en-US" sz="2000" dirty="0"/>
            </a:br>
            <a:endParaRPr lang="sv-SE" sz="20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Flödar</a:t>
            </a:r>
            <a:r>
              <a:rPr lang="en-US" sz="1600" dirty="0">
                <a:latin typeface="Lucida Sans" pitchFamily="34" charset="0"/>
              </a:rPr>
              <a:t> 160l/min </a:t>
            </a:r>
            <a:r>
              <a:rPr lang="en-US" sz="1600" dirty="0" err="1">
                <a:latin typeface="Lucida Sans" pitchFamily="34" charset="0"/>
              </a:rPr>
              <a:t>filtrerat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vatten</a:t>
            </a:r>
            <a:r>
              <a:rPr lang="en-US" sz="1600" dirty="0">
                <a:latin typeface="Lucida Sans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Efter</a:t>
            </a:r>
            <a:r>
              <a:rPr lang="en-US" sz="1600" dirty="0">
                <a:latin typeface="Lucida Sans" pitchFamily="34" charset="0"/>
              </a:rPr>
              <a:t> “First-Flush” </a:t>
            </a:r>
            <a:r>
              <a:rPr lang="en-US" sz="1600" dirty="0" err="1">
                <a:latin typeface="Lucida Sans" pitchFamily="34" charset="0"/>
              </a:rPr>
              <a:t>passerar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vattnet</a:t>
            </a:r>
            <a:r>
              <a:rPr lang="en-US" sz="1600" dirty="0">
                <a:latin typeface="Lucida Sans" pitchFamily="34" charset="0"/>
              </a:rPr>
              <a:t> I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by-pass I </a:t>
            </a:r>
            <a:r>
              <a:rPr lang="en-US" sz="1600" dirty="0" err="1">
                <a:latin typeface="Lucida Sans" pitchFamily="34" charset="0"/>
              </a:rPr>
              <a:t>toppen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Passar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brunnar</a:t>
            </a:r>
            <a:r>
              <a:rPr lang="en-US" sz="1600" dirty="0">
                <a:latin typeface="Lucida Sans" pitchFamily="34" charset="0"/>
              </a:rPr>
              <a:t> med </a:t>
            </a:r>
            <a:r>
              <a:rPr lang="en-US" sz="1600" dirty="0" err="1">
                <a:latin typeface="Lucida Sans" pitchFamily="34" charset="0"/>
              </a:rPr>
              <a:t>innerdiameter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350mm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uppåt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1600" i="1" dirty="0"/>
              <a:t>Att tänka på:</a:t>
            </a:r>
          </a:p>
          <a:p>
            <a:r>
              <a:rPr lang="sv-SE" sz="1600" i="1" dirty="0" err="1"/>
              <a:t>FlexiClean</a:t>
            </a:r>
            <a:r>
              <a:rPr lang="sv-SE" sz="1600" i="1" dirty="0"/>
              <a:t> 408 kräver minst 350mm i brunnsdiameter samt 800mm djup och med slät innersida på brunnen. Teleskopbeteckning kan försvåra montaget. Tänk dessutom på att ”hålet” i beteckningen måste vara ca 300mm i diameter". </a:t>
            </a:r>
            <a:endParaRPr lang="sv-SE" sz="1600" dirty="0"/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Montage och underhåll</a:t>
            </a:r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" name="textruta 1"/>
          <p:cNvSpPr txBox="1"/>
          <p:nvPr/>
        </p:nvSpPr>
        <p:spPr>
          <a:xfrm>
            <a:off x="1187624" y="19168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Film på montage:</a:t>
            </a:r>
          </a:p>
          <a:p>
            <a:r>
              <a:rPr lang="sv-SE" u="sng">
                <a:hlinkClick r:id="rId4"/>
              </a:rPr>
              <a:t>www.youtube.com/watch?v=HU7RE3Jm3bE</a:t>
            </a:r>
            <a:endParaRPr lang="sv-SE"/>
          </a:p>
          <a:p>
            <a:r>
              <a:rPr lang="sv-SE"/>
              <a:t>Film på filterbyte:</a:t>
            </a:r>
          </a:p>
          <a:p>
            <a:r>
              <a:rPr lang="sv-SE" u="sng">
                <a:hlinkClick r:id="rId5"/>
              </a:rPr>
              <a:t>www.youtube.com/watch?v=ZK2RtdIK_e0</a:t>
            </a:r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45059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45060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	</a:t>
            </a:r>
            <a:r>
              <a:rPr lang="sv-SE" u="sng">
                <a:latin typeface="Lucida Sans Unicode" pitchFamily="34" charset="0"/>
              </a:rPr>
              <a:t>Före filter (µg/l)	Efter filter (µg/l)		Rening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Arsenik		3,4		2,1			40 %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Krom		16		6,5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Kadmium	0,6		0,34			45 %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Bly		18		0,5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Koppar		27,5		3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Zink		858		547			34 %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Nickel		5,6		2,3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Kobolt		3,9		1			75 %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Vanadin		20,2		0,6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Olja		130		40			70 %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(c)		1,1		0,1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(ö)		1,4		0,16			90 %</a:t>
            </a: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Tester utförda av Structor Miljöteknik på filter installerade i dagvattenbrunnar i Eskilstuna.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2286000" y="1297648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IVL tester. Smältvatten Valhallavägen, Stockholm 2010.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 Concentrations of metals found in lab scale filtration tests.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	mg/l	20.4	9.23	55%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	mg/l	19.6	4.92	75%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	mg/l	6.05	4.2	45%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	mg/l	6.52	2.55	60%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	µg/l	15500	4260	72%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	µg/l	125	44.4	65%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	µg/l	12.1	3.21	73%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µg/l	24.4	7.07	71%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µg/l	60.6	19.3	68%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	µg/l	17.7	12.4	30%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µg/l	16.7	5.08	70%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µg/l	194	77.3	60%</a:t>
            </a:r>
            <a:endParaRPr lang="sv-SE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2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1" y="1482676"/>
            <a:ext cx="6532473" cy="36745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Anpassat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66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2333</TotalTime>
  <Words>528</Words>
  <Application>Microsoft Office PowerPoint</Application>
  <PresentationFormat>Bildspel på skärmen (4:3)</PresentationFormat>
  <Paragraphs>138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1" baseType="lpstr">
      <vt:lpstr>Arial</vt:lpstr>
      <vt:lpstr>Arial-BoldMT</vt:lpstr>
      <vt:lpstr>Calibri</vt:lpstr>
      <vt:lpstr>Lucida Sans</vt:lpstr>
      <vt:lpstr>Lucida Sans Unicode</vt:lpstr>
      <vt:lpstr>Times New Roman</vt:lpstr>
      <vt:lpstr>Verdana</vt:lpstr>
      <vt:lpstr>Wingdings 2</vt:lpstr>
      <vt:lpstr>Wingdings 3</vt:lpstr>
      <vt:lpstr>Galleri</vt:lpstr>
      <vt:lpstr>Dagvatten – en miljöpåverkan</vt:lpstr>
      <vt:lpstr>Problemet  </vt:lpstr>
      <vt:lpstr>Hur ser dagvattennätet ut?</vt:lpstr>
      <vt:lpstr>Vår lösning: en unik produkt som renar dagvatten direkt i alla dagvattenbrunnar </vt:lpstr>
      <vt:lpstr>Högsta flödet på marknaden och ändå bäst reningseffekt. </vt:lpstr>
      <vt:lpstr>Montage och underhåll</vt:lpstr>
      <vt:lpstr>Exempel på reningsgrader FlexiClean</vt:lpstr>
      <vt:lpstr>Exempel på reningsgrader FlexiClean</vt:lpstr>
      <vt:lpstr>In med det nya, ut med det gamla</vt:lpstr>
      <vt:lpstr>In med det nya, ut med det gamla</vt:lpstr>
      <vt:lpstr>In med det nya, ut med det gamla</vt:lpstr>
      <vt:lpstr>PowerPoint-presentation</vt:lpstr>
      <vt:lpstr>FlexiClean och regalskeppet Vasa.</vt:lpstr>
      <vt:lpstr>Filterväggar</vt:lpstr>
      <vt:lpstr>SvFF samt IVL rekommenderar FlexiClean för konstgräsplaner.</vt:lpstr>
      <vt:lpstr>Västerås Djuphamn 30 000m2 yta för 150 000:- och klarar alla gränsvärden.</vt:lpstr>
      <vt:lpstr>Bilhall i Eskilstuna med mystiskt oljeutsläpp Tillsammans med AB Aros Rör &amp; Svets och Enebo Entreprenad monterades denna vägg för 60 000:- och problemet var löst.</vt:lpstr>
      <vt:lpstr>Multipel filterkassett för stora utlopp</vt:lpstr>
      <vt:lpstr> Delägarskap  FlexiClean AB är delägare i  Rent Dagvatten AB.  www.rent-dagvatten.se Abonnera på rent dagvatten Analys-projektering-entrepenad-service-efteranalys Utbildningar  Remedy By Sweden AB Konsulter för avancerad forskning, problemlösning och metodutveckling.  AB Aros Rör &amp; Svets www.arosrorsvets.se Svets, smide och installationer</vt:lpstr>
      <vt:lpstr> Kluster och samarbeten:  MinRent-Jernkontoret Stockholm Cleantech Stockholms Miljöteknikcenter Baltic Flows Sustainable Business Mälardalen</vt:lpstr>
      <vt:lpstr>Tack för uppmärksamheten!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Peder Eneroth</dc:creator>
  <cp:lastModifiedBy>Ägaren</cp:lastModifiedBy>
  <cp:revision>152</cp:revision>
  <dcterms:created xsi:type="dcterms:W3CDTF">2009-11-22T10:21:01Z</dcterms:created>
  <dcterms:modified xsi:type="dcterms:W3CDTF">2017-08-03T10:41:33Z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